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4"/>
  </p:notesMasterIdLst>
  <p:sldIdLst>
    <p:sldId id="256" r:id="rId2"/>
    <p:sldId id="269" r:id="rId3"/>
    <p:sldId id="299" r:id="rId4"/>
    <p:sldId id="277" r:id="rId5"/>
    <p:sldId id="278" r:id="rId6"/>
    <p:sldId id="305" r:id="rId7"/>
    <p:sldId id="281" r:id="rId8"/>
    <p:sldId id="280" r:id="rId9"/>
    <p:sldId id="304" r:id="rId10"/>
    <p:sldId id="287" r:id="rId11"/>
    <p:sldId id="308" r:id="rId12"/>
    <p:sldId id="302" r:id="rId13"/>
    <p:sldId id="303" r:id="rId14"/>
    <p:sldId id="282" r:id="rId15"/>
    <p:sldId id="273" r:id="rId16"/>
    <p:sldId id="263" r:id="rId17"/>
    <p:sldId id="296" r:id="rId18"/>
    <p:sldId id="307" r:id="rId19"/>
    <p:sldId id="290" r:id="rId20"/>
    <p:sldId id="294" r:id="rId21"/>
    <p:sldId id="292" r:id="rId22"/>
    <p:sldId id="286" r:id="rId23"/>
    <p:sldId id="298" r:id="rId24"/>
    <p:sldId id="312" r:id="rId25"/>
    <p:sldId id="271" r:id="rId26"/>
    <p:sldId id="295" r:id="rId27"/>
    <p:sldId id="311" r:id="rId28"/>
    <p:sldId id="293" r:id="rId29"/>
    <p:sldId id="297" r:id="rId30"/>
    <p:sldId id="309" r:id="rId31"/>
    <p:sldId id="310" r:id="rId32"/>
    <p:sldId id="30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9F87D5-D68E-4B02-AFA3-BC9F692D9B3F}" type="datetimeFigureOut">
              <a:rPr lang="en-US" smtClean="0"/>
              <a:t>12/26/2025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6C216-14BB-4B1A-A790-D12B5E61B07B}" type="slidenum">
              <a:rPr lang="en-US" smtClean="0"/>
              <a:t>‹#›</a:t>
            </a:fld>
            <a:endParaRPr lang="en-US"/>
          </a:p>
        </p:txBody>
      </p:sp>
    </p:spTree>
    <p:extLst>
      <p:ext uri="{BB962C8B-B14F-4D97-AF65-F5344CB8AC3E}">
        <p14:creationId xmlns:p14="http://schemas.microsoft.com/office/powerpoint/2010/main" val="366237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96C216-14BB-4B1A-A790-D12B5E61B07B}" type="slidenum">
              <a:rPr lang="en-US" smtClean="0"/>
              <a:t>4</a:t>
            </a:fld>
            <a:endParaRPr lang="en-US"/>
          </a:p>
        </p:txBody>
      </p:sp>
    </p:spTree>
    <p:extLst>
      <p:ext uri="{BB962C8B-B14F-4D97-AF65-F5344CB8AC3E}">
        <p14:creationId xmlns:p14="http://schemas.microsoft.com/office/powerpoint/2010/main" val="216461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96C216-14BB-4B1A-A790-D12B5E61B07B}" type="slidenum">
              <a:rPr lang="en-US" smtClean="0"/>
              <a:t>25</a:t>
            </a:fld>
            <a:endParaRPr lang="en-US"/>
          </a:p>
        </p:txBody>
      </p:sp>
    </p:spTree>
    <p:extLst>
      <p:ext uri="{BB962C8B-B14F-4D97-AF65-F5344CB8AC3E}">
        <p14:creationId xmlns:p14="http://schemas.microsoft.com/office/powerpoint/2010/main" val="1650229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96C216-14BB-4B1A-A790-D12B5E61B07B}" type="slidenum">
              <a:rPr lang="en-US" smtClean="0"/>
              <a:t>28</a:t>
            </a:fld>
            <a:endParaRPr lang="en-US"/>
          </a:p>
        </p:txBody>
      </p:sp>
    </p:spTree>
    <p:extLst>
      <p:ext uri="{BB962C8B-B14F-4D97-AF65-F5344CB8AC3E}">
        <p14:creationId xmlns:p14="http://schemas.microsoft.com/office/powerpoint/2010/main" val="1347544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255317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2483478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391410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410A1C9-1175-4F7D-B6F4-F92AD71C721A}" type="datetimeFigureOut">
              <a:rPr lang="ru-RU" smtClean="0"/>
              <a:t>26.12.2025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112840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410A1C9-1175-4F7D-B6F4-F92AD71C721A}" type="datetimeFigureOut">
              <a:rPr lang="ru-RU" smtClean="0"/>
              <a:t>26.12.2025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99598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410A1C9-1175-4F7D-B6F4-F92AD71C721A}" type="datetimeFigureOut">
              <a:rPr lang="ru-RU" smtClean="0"/>
              <a:t>26.12.2025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1361260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10A1C9-1175-4F7D-B6F4-F92AD71C721A}" type="datetimeFigureOut">
              <a:rPr lang="ru-RU" smtClean="0"/>
              <a:t>26.12.2025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3806037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410A1C9-1175-4F7D-B6F4-F92AD71C721A}" type="datetimeFigureOut">
              <a:rPr lang="ru-RU" smtClean="0"/>
              <a:t>26.12.2025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3744841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410A1C9-1175-4F7D-B6F4-F92AD71C721A}" type="datetimeFigureOut">
              <a:rPr lang="ru-RU" smtClean="0"/>
              <a:t>26.12.2025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3075438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3436847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70835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58858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7525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760893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2084122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410A1C9-1175-4F7D-B6F4-F92AD71C721A}" type="datetimeFigureOut">
              <a:rPr lang="ru-RU" smtClean="0"/>
              <a:t>26.12.2025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337E74C-3B0F-4405-B161-FB5CB31A5367}" type="slidenum">
              <a:rPr lang="ru-RU" smtClean="0"/>
              <a:t>‹#›</a:t>
            </a:fld>
            <a:endParaRPr lang="ru-RU"/>
          </a:p>
        </p:txBody>
      </p:sp>
    </p:spTree>
    <p:extLst>
      <p:ext uri="{BB962C8B-B14F-4D97-AF65-F5344CB8AC3E}">
        <p14:creationId xmlns:p14="http://schemas.microsoft.com/office/powerpoint/2010/main" val="16327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10A1C9-1175-4F7D-B6F4-F92AD71C721A}" type="datetimeFigureOut">
              <a:rPr lang="ru-RU" smtClean="0"/>
              <a:t>26.12.2025</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37E74C-3B0F-4405-B161-FB5CB31A5367}" type="slidenum">
              <a:rPr lang="ru-RU" smtClean="0"/>
              <a:t>‹#›</a:t>
            </a:fld>
            <a:endParaRPr lang="ru-RU"/>
          </a:p>
        </p:txBody>
      </p:sp>
    </p:spTree>
    <p:extLst>
      <p:ext uri="{BB962C8B-B14F-4D97-AF65-F5344CB8AC3E}">
        <p14:creationId xmlns:p14="http://schemas.microsoft.com/office/powerpoint/2010/main" val="355546398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1ECF08-A3CC-4995-BD93-A33B98C89B16}"/>
              </a:ext>
            </a:extLst>
          </p:cNvPr>
          <p:cNvSpPr>
            <a:spLocks noGrp="1"/>
          </p:cNvSpPr>
          <p:nvPr>
            <p:ph type="ctrTitle"/>
          </p:nvPr>
        </p:nvSpPr>
        <p:spPr>
          <a:xfrm>
            <a:off x="1101012" y="2006083"/>
            <a:ext cx="9498563" cy="3536302"/>
          </a:xfrm>
        </p:spPr>
        <p:txBody>
          <a:bodyPr/>
          <a:lstStyle/>
          <a:p>
            <a:pPr algn="ctr"/>
            <a:r>
              <a:rPr lang="en-US" sz="4400" b="1" dirty="0">
                <a:solidFill>
                  <a:schemeClr val="tx1"/>
                </a:solidFill>
                <a:latin typeface="Times New Roman" panose="02020603050405020304" pitchFamily="18" charset="0"/>
                <a:cs typeface="Times New Roman" panose="02020603050405020304" pitchFamily="18" charset="0"/>
              </a:rPr>
              <a:t>Policies of the Ministry of Education and Research regarding Ukrainian refugee children enrolled in educational institutions</a:t>
            </a:r>
            <a:br>
              <a:rPr lang="en-US" sz="4400" b="1" dirty="0">
                <a:solidFill>
                  <a:schemeClr val="tx1"/>
                </a:solidFill>
                <a:latin typeface="Times New Roman" panose="02020603050405020304" pitchFamily="18" charset="0"/>
                <a:cs typeface="Times New Roman" panose="02020603050405020304" pitchFamily="18" charset="0"/>
              </a:rPr>
            </a:br>
            <a:r>
              <a:rPr lang="en-US" sz="4400" b="1" dirty="0">
                <a:solidFill>
                  <a:schemeClr val="tx1"/>
                </a:solidFill>
                <a:latin typeface="Times New Roman" panose="02020603050405020304" pitchFamily="18" charset="0"/>
                <a:cs typeface="Times New Roman" panose="02020603050405020304" pitchFamily="18" charset="0"/>
              </a:rPr>
              <a:t>(Results of 2025)</a:t>
            </a:r>
            <a:endParaRPr lang="ru-RU" sz="4400" b="1"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C17114D4-9EAE-440B-9FE1-771C7CE775FF}"/>
              </a:ext>
            </a:extLst>
          </p:cNvPr>
          <p:cNvPicPr>
            <a:picLocks noChangeAspect="1"/>
          </p:cNvPicPr>
          <p:nvPr/>
        </p:nvPicPr>
        <p:blipFill>
          <a:blip r:embed="rId2"/>
          <a:stretch>
            <a:fillRect/>
          </a:stretch>
        </p:blipFill>
        <p:spPr>
          <a:xfrm>
            <a:off x="5012457" y="121625"/>
            <a:ext cx="1882865" cy="1441030"/>
          </a:xfrm>
          <a:prstGeom prst="rect">
            <a:avLst/>
          </a:prstGeom>
        </p:spPr>
      </p:pic>
    </p:spTree>
    <p:extLst>
      <p:ext uri="{BB962C8B-B14F-4D97-AF65-F5344CB8AC3E}">
        <p14:creationId xmlns:p14="http://schemas.microsoft.com/office/powerpoint/2010/main" val="353439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248664-6A1A-442B-8CA8-30376E9703A9}"/>
              </a:ext>
            </a:extLst>
          </p:cNvPr>
          <p:cNvSpPr>
            <a:spLocks noGrp="1"/>
          </p:cNvSpPr>
          <p:nvPr>
            <p:ph type="title"/>
          </p:nvPr>
        </p:nvSpPr>
        <p:spPr>
          <a:xfrm>
            <a:off x="677334" y="205273"/>
            <a:ext cx="10845972" cy="1035699"/>
          </a:xfrm>
        </p:spPr>
        <p:txBody>
          <a:bodyPr>
            <a:noAutofit/>
          </a:bodyPr>
          <a:lstStyle/>
          <a:p>
            <a:pPr algn="ctr"/>
            <a:r>
              <a:rPr lang="en-US" sz="2000" b="1" dirty="0">
                <a:solidFill>
                  <a:schemeClr val="tx1"/>
                </a:solidFill>
                <a:latin typeface="Times New Roman" panose="02020603050405020304" pitchFamily="18" charset="0"/>
                <a:cs typeface="Times New Roman" panose="02020603050405020304" pitchFamily="18" charset="0"/>
              </a:rPr>
              <a:t>Instruction on the integration of children from refugee families from Ukraine and other countries affected by armed conflict into general education institutions in the Republic of Moldova</a:t>
            </a:r>
            <a:br>
              <a:rPr lang="ru-RU"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a:t>
            </a:r>
            <a:r>
              <a:rPr lang="en-US" sz="2000" b="1" i="1" dirty="0">
                <a:solidFill>
                  <a:schemeClr val="tx1"/>
                </a:solidFill>
                <a:latin typeface="Times New Roman" panose="02020603050405020304" pitchFamily="18" charset="0"/>
                <a:cs typeface="Times New Roman" panose="02020603050405020304" pitchFamily="18" charset="0"/>
              </a:rPr>
              <a:t>latest amendment approved by Order of the Minister of Education and Research No. 1126 of </a:t>
            </a:r>
            <a:br>
              <a:rPr lang="ru-RU" sz="2000" b="1" i="1" dirty="0">
                <a:solidFill>
                  <a:schemeClr val="tx1"/>
                </a:solidFill>
                <a:latin typeface="Times New Roman" panose="02020603050405020304" pitchFamily="18" charset="0"/>
                <a:cs typeface="Times New Roman" panose="02020603050405020304" pitchFamily="18" charset="0"/>
              </a:rPr>
            </a:br>
            <a:r>
              <a:rPr lang="en-US" sz="2000" b="1" i="1" dirty="0">
                <a:solidFill>
                  <a:schemeClr val="tx1"/>
                </a:solidFill>
                <a:latin typeface="Times New Roman" panose="02020603050405020304" pitchFamily="18" charset="0"/>
                <a:cs typeface="Times New Roman" panose="02020603050405020304" pitchFamily="18" charset="0"/>
              </a:rPr>
              <a:t>08 August 2024</a:t>
            </a:r>
            <a:r>
              <a:rPr lang="en-US" sz="2000" b="1" dirty="0">
                <a:solidFill>
                  <a:schemeClr val="tx1"/>
                </a:solidFill>
                <a:latin typeface="Times New Roman" panose="02020603050405020304" pitchFamily="18" charset="0"/>
                <a:cs typeface="Times New Roman" panose="02020603050405020304" pitchFamily="18" charset="0"/>
              </a:rPr>
              <a:t>)</a:t>
            </a:r>
            <a:endParaRPr lang="ru-RU" sz="2000" b="1" dirty="0">
              <a:solidFill>
                <a:schemeClr val="tx1"/>
              </a:solidFill>
              <a:latin typeface="Times New Roman" panose="02020603050405020304" pitchFamily="18" charset="0"/>
              <a:cs typeface="Times New Roman" panose="02020603050405020304" pitchFamily="18" charset="0"/>
            </a:endParaRPr>
          </a:p>
        </p:txBody>
      </p:sp>
      <p:pic>
        <p:nvPicPr>
          <p:cNvPr id="5" name="Объект 4">
            <a:extLst>
              <a:ext uri="{FF2B5EF4-FFF2-40B4-BE49-F238E27FC236}">
                <a16:creationId xmlns:a16="http://schemas.microsoft.com/office/drawing/2014/main" id="{0D7F3D6F-0EAD-4B2D-B042-0B0320E13A39}"/>
              </a:ext>
            </a:extLst>
          </p:cNvPr>
          <p:cNvPicPr>
            <a:picLocks noGrp="1" noChangeAspect="1"/>
          </p:cNvPicPr>
          <p:nvPr>
            <p:ph idx="1"/>
          </p:nvPr>
        </p:nvPicPr>
        <p:blipFill rotWithShape="1">
          <a:blip r:embed="rId2"/>
          <a:srcRect l="35085" t="22703" r="15966" b="7343"/>
          <a:stretch/>
        </p:blipFill>
        <p:spPr>
          <a:xfrm>
            <a:off x="2696547" y="1548881"/>
            <a:ext cx="6196104" cy="49808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0122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18CB-03CF-42BA-9507-0FEC0A09EDE0}"/>
              </a:ext>
            </a:extLst>
          </p:cNvPr>
          <p:cNvSpPr>
            <a:spLocks noGrp="1"/>
          </p:cNvSpPr>
          <p:nvPr>
            <p:ph type="title"/>
          </p:nvPr>
        </p:nvSpPr>
        <p:spPr>
          <a:xfrm>
            <a:off x="438539" y="246744"/>
            <a:ext cx="10926147" cy="827314"/>
          </a:xfrm>
        </p:spPr>
        <p:txBody>
          <a:bodyPr>
            <a:normAutofit/>
          </a:bodyPr>
          <a:lstStyle/>
          <a:p>
            <a:pPr algn="ctr">
              <a:lnSpc>
                <a:spcPct val="107000"/>
              </a:lnSpc>
              <a:spcAft>
                <a:spcPts val="800"/>
              </a:spcAft>
            </a:pPr>
            <a:r>
              <a:rPr lang="en-US"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Methodology for the enrollment of children in the 1st grade(approved by Order of the Ministry of Education and Research No. 1951 of 31 December 2024)</a:t>
            </a:r>
            <a:endParaRPr lang="ru-RU"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Объект 9">
            <a:extLst>
              <a:ext uri="{FF2B5EF4-FFF2-40B4-BE49-F238E27FC236}">
                <a16:creationId xmlns:a16="http://schemas.microsoft.com/office/drawing/2014/main" id="{144D95DE-5BDD-4B5A-B5DC-6F0121EE5F11}"/>
              </a:ext>
            </a:extLst>
          </p:cNvPr>
          <p:cNvSpPr>
            <a:spLocks noGrp="1"/>
          </p:cNvSpPr>
          <p:nvPr>
            <p:ph idx="1"/>
          </p:nvPr>
        </p:nvSpPr>
        <p:spPr>
          <a:xfrm>
            <a:off x="2090056" y="2827176"/>
            <a:ext cx="7183945" cy="3214186"/>
          </a:xfrm>
        </p:spPr>
        <p:txBody>
          <a:bodyPr/>
          <a:lstStyle/>
          <a:p>
            <a:endParaRPr lang="ru-RU" dirty="0"/>
          </a:p>
        </p:txBody>
      </p:sp>
      <p:pic>
        <p:nvPicPr>
          <p:cNvPr id="4" name="Рисунок 3">
            <a:extLst>
              <a:ext uri="{FF2B5EF4-FFF2-40B4-BE49-F238E27FC236}">
                <a16:creationId xmlns:a16="http://schemas.microsoft.com/office/drawing/2014/main" id="{F96E43CE-FFEF-4332-836A-B9D2698C06AA}"/>
              </a:ext>
            </a:extLst>
          </p:cNvPr>
          <p:cNvPicPr>
            <a:picLocks noChangeAspect="1"/>
          </p:cNvPicPr>
          <p:nvPr/>
        </p:nvPicPr>
        <p:blipFill rotWithShape="1">
          <a:blip r:embed="rId2"/>
          <a:srcRect l="25561" t="24626" r="23934" b="8571"/>
          <a:stretch/>
        </p:blipFill>
        <p:spPr>
          <a:xfrm>
            <a:off x="1861142" y="1008744"/>
            <a:ext cx="7641772" cy="56855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6372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144F8A-F47C-4E3B-94E5-954D40C36523}"/>
              </a:ext>
            </a:extLst>
          </p:cNvPr>
          <p:cNvSpPr>
            <a:spLocks noGrp="1"/>
          </p:cNvSpPr>
          <p:nvPr>
            <p:ph type="title"/>
          </p:nvPr>
        </p:nvSpPr>
        <p:spPr>
          <a:xfrm>
            <a:off x="677333" y="195943"/>
            <a:ext cx="9614331" cy="638694"/>
          </a:xfrm>
        </p:spPr>
        <p:txBody>
          <a:bodyPr>
            <a:noAutofit/>
          </a:bodyPr>
          <a:lstStyle/>
          <a:p>
            <a:pPr algn="ctr"/>
            <a:r>
              <a:rPr lang="en-US" sz="2000" b="1" dirty="0">
                <a:solidFill>
                  <a:schemeClr val="tx1"/>
                </a:solidFill>
              </a:rPr>
              <a:t>One-time financial assistance in the amount of 1</a:t>
            </a:r>
            <a:r>
              <a:rPr lang="ro-RO" sz="2000" b="1" dirty="0">
                <a:solidFill>
                  <a:schemeClr val="tx1"/>
                </a:solidFill>
              </a:rPr>
              <a:t>.</a:t>
            </a:r>
            <a:r>
              <a:rPr lang="en-US" sz="2000" b="1" dirty="0">
                <a:solidFill>
                  <a:schemeClr val="tx1"/>
                </a:solidFill>
              </a:rPr>
              <a:t>000 lei, including for children benefiting from temporary protection</a:t>
            </a:r>
            <a:br>
              <a:rPr lang="ro-RO" sz="2000" b="1" dirty="0">
                <a:solidFill>
                  <a:schemeClr val="tx1"/>
                </a:solidFill>
              </a:rPr>
            </a:br>
            <a:r>
              <a:rPr lang="en-US" sz="2000" b="1" i="1" dirty="0">
                <a:solidFill>
                  <a:schemeClr val="tx1"/>
                </a:solidFill>
              </a:rPr>
              <a:t>(provided during the period September–December 2025)</a:t>
            </a:r>
            <a:endParaRPr lang="ru-RU" sz="2000" b="1" i="1" dirty="0">
              <a:solidFill>
                <a:schemeClr val="tx1"/>
              </a:solidFill>
            </a:endParaRPr>
          </a:p>
        </p:txBody>
      </p:sp>
      <p:pic>
        <p:nvPicPr>
          <p:cNvPr id="4" name="Объект 3">
            <a:extLst>
              <a:ext uri="{FF2B5EF4-FFF2-40B4-BE49-F238E27FC236}">
                <a16:creationId xmlns:a16="http://schemas.microsoft.com/office/drawing/2014/main" id="{65F85805-A0E3-4A9E-9DC7-894CB21FCCA8}"/>
              </a:ext>
            </a:extLst>
          </p:cNvPr>
          <p:cNvPicPr>
            <a:picLocks noGrp="1" noChangeAspect="1"/>
          </p:cNvPicPr>
          <p:nvPr>
            <p:ph idx="1"/>
          </p:nvPr>
        </p:nvPicPr>
        <p:blipFill>
          <a:blip r:embed="rId3"/>
          <a:stretch>
            <a:fillRect/>
          </a:stretch>
        </p:blipFill>
        <p:spPr>
          <a:xfrm>
            <a:off x="249005" y="1282506"/>
            <a:ext cx="5366121" cy="3522759"/>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id="{6A826269-177E-4B4F-B26D-A5757992A0CC}"/>
              </a:ext>
            </a:extLst>
          </p:cNvPr>
          <p:cNvPicPr>
            <a:picLocks noChangeAspect="1"/>
          </p:cNvPicPr>
          <p:nvPr/>
        </p:nvPicPr>
        <p:blipFill rotWithShape="1">
          <a:blip r:embed="rId4"/>
          <a:srcRect l="35434" t="21904" r="15587" b="18640"/>
          <a:stretch/>
        </p:blipFill>
        <p:spPr>
          <a:xfrm>
            <a:off x="5783408" y="1847915"/>
            <a:ext cx="6271555" cy="4282297"/>
          </a:xfrm>
          <a:prstGeom prst="rect">
            <a:avLst/>
          </a:prstGeom>
          <a:ln>
            <a:noFill/>
          </a:ln>
          <a:effectLst>
            <a:outerShdw blurRad="292100" dist="139700" dir="2700000" algn="tl" rotWithShape="0">
              <a:srgbClr val="333333">
                <a:alpha val="65000"/>
              </a:srgbClr>
            </a:outerShdw>
          </a:effectLst>
        </p:spPr>
      </p:pic>
      <p:cxnSp>
        <p:nvCxnSpPr>
          <p:cNvPr id="15" name="Прямая со стрелкой 14">
            <a:extLst>
              <a:ext uri="{FF2B5EF4-FFF2-40B4-BE49-F238E27FC236}">
                <a16:creationId xmlns:a16="http://schemas.microsoft.com/office/drawing/2014/main" id="{74948DC6-AB52-4BA9-B739-FA444ECBC0DF}"/>
              </a:ext>
            </a:extLst>
          </p:cNvPr>
          <p:cNvCxnSpPr>
            <a:cxnSpLocks/>
          </p:cNvCxnSpPr>
          <p:nvPr/>
        </p:nvCxnSpPr>
        <p:spPr>
          <a:xfrm flipH="1">
            <a:off x="11318033" y="6036906"/>
            <a:ext cx="569167" cy="0"/>
          </a:xfrm>
          <a:prstGeom prst="straightConnector1">
            <a:avLst/>
          </a:prstGeom>
          <a:ln>
            <a:solidFill>
              <a:schemeClr val="accent5"/>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7358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8603DD-DC48-403B-BA8D-A338DCE04B59}"/>
              </a:ext>
            </a:extLst>
          </p:cNvPr>
          <p:cNvSpPr>
            <a:spLocks noGrp="1"/>
          </p:cNvSpPr>
          <p:nvPr>
            <p:ph type="title"/>
          </p:nvPr>
        </p:nvSpPr>
        <p:spPr>
          <a:xfrm>
            <a:off x="1138335" y="205273"/>
            <a:ext cx="9591869" cy="279919"/>
          </a:xfrm>
        </p:spPr>
        <p:txBody>
          <a:bodyPr>
            <a:noAutofit/>
          </a:bodyPr>
          <a:lstStyle/>
          <a:p>
            <a:pPr algn="ctr"/>
            <a:r>
              <a:rPr lang="en-US" sz="2000" b="1" dirty="0">
                <a:solidFill>
                  <a:schemeClr val="tx1"/>
                </a:solidFill>
              </a:rPr>
              <a:t>Free breakfast, including for refugee children studying in educational institutions in the Republic of Moldova</a:t>
            </a:r>
            <a:endParaRPr lang="ru-RU" sz="2000" b="1" dirty="0">
              <a:solidFill>
                <a:schemeClr val="tx1"/>
              </a:solidFill>
            </a:endParaRPr>
          </a:p>
        </p:txBody>
      </p:sp>
      <p:pic>
        <p:nvPicPr>
          <p:cNvPr id="7" name="Объект 6">
            <a:extLst>
              <a:ext uri="{FF2B5EF4-FFF2-40B4-BE49-F238E27FC236}">
                <a16:creationId xmlns:a16="http://schemas.microsoft.com/office/drawing/2014/main" id="{F9FB320B-A4F7-44DD-921D-7DD35BAADF5F}"/>
              </a:ext>
            </a:extLst>
          </p:cNvPr>
          <p:cNvPicPr>
            <a:picLocks noGrp="1" noChangeAspect="1"/>
          </p:cNvPicPr>
          <p:nvPr>
            <p:ph idx="1"/>
          </p:nvPr>
        </p:nvPicPr>
        <p:blipFill>
          <a:blip r:embed="rId2"/>
          <a:stretch>
            <a:fillRect/>
          </a:stretch>
        </p:blipFill>
        <p:spPr>
          <a:xfrm>
            <a:off x="3181738" y="970384"/>
            <a:ext cx="5374433" cy="53744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78119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13F2C8-587D-4A8B-BC6F-1752018A0E2C}"/>
              </a:ext>
            </a:extLst>
          </p:cNvPr>
          <p:cNvSpPr>
            <a:spLocks noGrp="1"/>
          </p:cNvSpPr>
          <p:nvPr>
            <p:ph type="title"/>
          </p:nvPr>
        </p:nvSpPr>
        <p:spPr>
          <a:xfrm>
            <a:off x="677333" y="391886"/>
            <a:ext cx="9772953" cy="1334277"/>
          </a:xfrm>
        </p:spPr>
        <p:txBody>
          <a:bodyPr>
            <a:normAutofit fontScale="90000"/>
          </a:bodyPr>
          <a:lstStyle/>
          <a:p>
            <a:pPr algn="ctr"/>
            <a:r>
              <a:rPr kumimoji="0" lang="en-US" sz="2200" b="1" i="0" u="none" strike="noStrike" kern="1200" cap="none" spc="0" normalizeH="0" baseline="0" noProof="0" dirty="0">
                <a:ln>
                  <a:noFill/>
                </a:ln>
                <a:solidFill>
                  <a:prstClr val="black"/>
                </a:solidFill>
                <a:effectLst/>
                <a:uLnTx/>
                <a:uFillTx/>
                <a:latin typeface="Trebuchet MS" panose="020B0603020202020204"/>
                <a:ea typeface="+mj-ea"/>
                <a:cs typeface="+mj-cs"/>
              </a:rPr>
              <a:t>Exceptional measures regarding the Romanian language and literature examination for Grade IX in the 2025 session and subsequent admission to upper secondary education (lyceum)</a:t>
            </a:r>
            <a:br>
              <a:rPr kumimoji="0" lang="ro-RO" sz="2200" b="1" i="0" u="none" strike="noStrike" kern="1200" cap="none" spc="0" normalizeH="0" baseline="0" noProof="0" dirty="0">
                <a:ln>
                  <a:noFill/>
                </a:ln>
                <a:solidFill>
                  <a:prstClr val="black"/>
                </a:solidFill>
                <a:effectLst/>
                <a:uLnTx/>
                <a:uFillTx/>
                <a:latin typeface="Trebuchet MS" panose="020B0603020202020204"/>
                <a:ea typeface="+mj-ea"/>
                <a:cs typeface="+mj-cs"/>
              </a:rPr>
            </a:br>
            <a:r>
              <a:rPr kumimoji="0" lang="en-US" sz="2200" b="1" i="1" u="none" strike="noStrike" kern="1200" cap="none" spc="0" normalizeH="0" baseline="0" noProof="0" dirty="0">
                <a:ln>
                  <a:noFill/>
                </a:ln>
                <a:solidFill>
                  <a:prstClr val="black"/>
                </a:solidFill>
                <a:effectLst/>
                <a:uLnTx/>
                <a:uFillTx/>
                <a:latin typeface="Trebuchet MS" panose="020B0603020202020204"/>
                <a:ea typeface="+mj-ea"/>
                <a:cs typeface="+mj-cs"/>
              </a:rPr>
              <a:t>(approved by Order No. 675 of 08 May 2025)</a:t>
            </a:r>
            <a:endParaRPr lang="ru-RU" i="1" dirty="0"/>
          </a:p>
        </p:txBody>
      </p:sp>
      <p:sp>
        <p:nvSpPr>
          <p:cNvPr id="3" name="Объект 2">
            <a:extLst>
              <a:ext uri="{FF2B5EF4-FFF2-40B4-BE49-F238E27FC236}">
                <a16:creationId xmlns:a16="http://schemas.microsoft.com/office/drawing/2014/main" id="{2F6A32E1-CBA2-4B59-A2FD-C12F19DD41D5}"/>
              </a:ext>
            </a:extLst>
          </p:cNvPr>
          <p:cNvSpPr>
            <a:spLocks noGrp="1"/>
          </p:cNvSpPr>
          <p:nvPr>
            <p:ph idx="1"/>
          </p:nvPr>
        </p:nvSpPr>
        <p:spPr>
          <a:xfrm>
            <a:off x="677334" y="2160589"/>
            <a:ext cx="4566470" cy="4016276"/>
          </a:xfrm>
        </p:spPr>
        <p:txBody>
          <a:bodyPr/>
          <a:lstStyle/>
          <a:p>
            <a:r>
              <a:rPr lang="en-US" dirty="0"/>
              <a:t>Overview of examination results for Ukrainian refugee students enrolled in formal education (9th grade)</a:t>
            </a:r>
            <a:endParaRPr lang="ru-RU" dirty="0"/>
          </a:p>
        </p:txBody>
      </p:sp>
      <p:pic>
        <p:nvPicPr>
          <p:cNvPr id="4" name="Рисунок 3">
            <a:extLst>
              <a:ext uri="{FF2B5EF4-FFF2-40B4-BE49-F238E27FC236}">
                <a16:creationId xmlns:a16="http://schemas.microsoft.com/office/drawing/2014/main" id="{90FA8742-0647-4460-835A-6404F2D7F06A}"/>
              </a:ext>
            </a:extLst>
          </p:cNvPr>
          <p:cNvPicPr>
            <a:picLocks noChangeAspect="1"/>
          </p:cNvPicPr>
          <p:nvPr/>
        </p:nvPicPr>
        <p:blipFill>
          <a:blip r:embed="rId2"/>
          <a:stretch>
            <a:fillRect/>
          </a:stretch>
        </p:blipFill>
        <p:spPr>
          <a:xfrm>
            <a:off x="6559655" y="1711316"/>
            <a:ext cx="4386853" cy="5273496"/>
          </a:xfrm>
          <a:prstGeom prst="rect">
            <a:avLst/>
          </a:prstGeom>
        </p:spPr>
      </p:pic>
      <p:pic>
        <p:nvPicPr>
          <p:cNvPr id="8" name="Рисунок 7">
            <a:extLst>
              <a:ext uri="{FF2B5EF4-FFF2-40B4-BE49-F238E27FC236}">
                <a16:creationId xmlns:a16="http://schemas.microsoft.com/office/drawing/2014/main" id="{59648B35-799D-4369-AD4F-70952DF5C59B}"/>
              </a:ext>
            </a:extLst>
          </p:cNvPr>
          <p:cNvPicPr>
            <a:picLocks noChangeAspect="1"/>
          </p:cNvPicPr>
          <p:nvPr/>
        </p:nvPicPr>
        <p:blipFill rotWithShape="1">
          <a:blip r:embed="rId3"/>
          <a:srcRect l="50000" t="35509" r="29209" b="45308"/>
          <a:stretch/>
        </p:blipFill>
        <p:spPr>
          <a:xfrm>
            <a:off x="673599" y="3275046"/>
            <a:ext cx="5195473" cy="2696546"/>
          </a:xfrm>
          <a:prstGeom prst="rect">
            <a:avLst/>
          </a:prstGeom>
        </p:spPr>
      </p:pic>
    </p:spTree>
    <p:extLst>
      <p:ext uri="{BB962C8B-B14F-4D97-AF65-F5344CB8AC3E}">
        <p14:creationId xmlns:p14="http://schemas.microsoft.com/office/powerpoint/2010/main" val="1674899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B88F-C9CA-41D0-9504-8E62D2D1B7DC}"/>
              </a:ext>
            </a:extLst>
          </p:cNvPr>
          <p:cNvSpPr>
            <a:spLocks noGrp="1"/>
          </p:cNvSpPr>
          <p:nvPr>
            <p:ph type="title"/>
          </p:nvPr>
        </p:nvSpPr>
        <p:spPr>
          <a:xfrm>
            <a:off x="677333" y="167951"/>
            <a:ext cx="9819606" cy="1315617"/>
          </a:xfrm>
        </p:spPr>
        <p:txBody>
          <a:bodyPr>
            <a:normAutofit/>
          </a:bodyPr>
          <a:lstStyle/>
          <a:p>
            <a:pPr algn="ct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Number of refugee children from Ukraine enrolled in schools (by language of instruction and by grade)</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(December 2025)</a:t>
            </a:r>
            <a:endParaRPr lang="en-US" sz="2400" dirty="0">
              <a:latin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3FE8F562-7BDA-4479-B83D-6A014194779E}"/>
              </a:ext>
            </a:extLst>
          </p:cNvPr>
          <p:cNvGraphicFramePr>
            <a:graphicFrameLocks noGrp="1"/>
          </p:cNvGraphicFramePr>
          <p:nvPr>
            <p:ph idx="1"/>
            <p:extLst>
              <p:ext uri="{D42A27DB-BD31-4B8C-83A1-F6EECF244321}">
                <p14:modId xmlns:p14="http://schemas.microsoft.com/office/powerpoint/2010/main" val="2940810554"/>
              </p:ext>
            </p:extLst>
          </p:nvPr>
        </p:nvGraphicFramePr>
        <p:xfrm>
          <a:off x="266785" y="1642186"/>
          <a:ext cx="10640702" cy="5149371"/>
        </p:xfrm>
        <a:graphic>
          <a:graphicData uri="http://schemas.openxmlformats.org/drawingml/2006/table">
            <a:tbl>
              <a:tblPr/>
              <a:tblGrid>
                <a:gridCol w="1783561">
                  <a:extLst>
                    <a:ext uri="{9D8B030D-6E8A-4147-A177-3AD203B41FA5}">
                      <a16:colId xmlns:a16="http://schemas.microsoft.com/office/drawing/2014/main" val="790571677"/>
                    </a:ext>
                  </a:extLst>
                </a:gridCol>
                <a:gridCol w="1286106">
                  <a:extLst>
                    <a:ext uri="{9D8B030D-6E8A-4147-A177-3AD203B41FA5}">
                      <a16:colId xmlns:a16="http://schemas.microsoft.com/office/drawing/2014/main" val="796844035"/>
                    </a:ext>
                  </a:extLst>
                </a:gridCol>
                <a:gridCol w="691585">
                  <a:extLst>
                    <a:ext uri="{9D8B030D-6E8A-4147-A177-3AD203B41FA5}">
                      <a16:colId xmlns:a16="http://schemas.microsoft.com/office/drawing/2014/main" val="450724228"/>
                    </a:ext>
                  </a:extLst>
                </a:gridCol>
                <a:gridCol w="691585">
                  <a:extLst>
                    <a:ext uri="{9D8B030D-6E8A-4147-A177-3AD203B41FA5}">
                      <a16:colId xmlns:a16="http://schemas.microsoft.com/office/drawing/2014/main" val="3514921898"/>
                    </a:ext>
                  </a:extLst>
                </a:gridCol>
                <a:gridCol w="691585">
                  <a:extLst>
                    <a:ext uri="{9D8B030D-6E8A-4147-A177-3AD203B41FA5}">
                      <a16:colId xmlns:a16="http://schemas.microsoft.com/office/drawing/2014/main" val="2159832509"/>
                    </a:ext>
                  </a:extLst>
                </a:gridCol>
                <a:gridCol w="509589">
                  <a:extLst>
                    <a:ext uri="{9D8B030D-6E8A-4147-A177-3AD203B41FA5}">
                      <a16:colId xmlns:a16="http://schemas.microsoft.com/office/drawing/2014/main" val="1995403904"/>
                    </a:ext>
                  </a:extLst>
                </a:gridCol>
                <a:gridCol w="509589">
                  <a:extLst>
                    <a:ext uri="{9D8B030D-6E8A-4147-A177-3AD203B41FA5}">
                      <a16:colId xmlns:a16="http://schemas.microsoft.com/office/drawing/2014/main" val="1676256873"/>
                    </a:ext>
                  </a:extLst>
                </a:gridCol>
                <a:gridCol w="533855">
                  <a:extLst>
                    <a:ext uri="{9D8B030D-6E8A-4147-A177-3AD203B41FA5}">
                      <a16:colId xmlns:a16="http://schemas.microsoft.com/office/drawing/2014/main" val="902479051"/>
                    </a:ext>
                  </a:extLst>
                </a:gridCol>
                <a:gridCol w="509589">
                  <a:extLst>
                    <a:ext uri="{9D8B030D-6E8A-4147-A177-3AD203B41FA5}">
                      <a16:colId xmlns:a16="http://schemas.microsoft.com/office/drawing/2014/main" val="3798527656"/>
                    </a:ext>
                  </a:extLst>
                </a:gridCol>
                <a:gridCol w="497457">
                  <a:extLst>
                    <a:ext uri="{9D8B030D-6E8A-4147-A177-3AD203B41FA5}">
                      <a16:colId xmlns:a16="http://schemas.microsoft.com/office/drawing/2014/main" val="3926139557"/>
                    </a:ext>
                  </a:extLst>
                </a:gridCol>
                <a:gridCol w="533855">
                  <a:extLst>
                    <a:ext uri="{9D8B030D-6E8A-4147-A177-3AD203B41FA5}">
                      <a16:colId xmlns:a16="http://schemas.microsoft.com/office/drawing/2014/main" val="1666841644"/>
                    </a:ext>
                  </a:extLst>
                </a:gridCol>
                <a:gridCol w="533855">
                  <a:extLst>
                    <a:ext uri="{9D8B030D-6E8A-4147-A177-3AD203B41FA5}">
                      <a16:colId xmlns:a16="http://schemas.microsoft.com/office/drawing/2014/main" val="830306918"/>
                    </a:ext>
                  </a:extLst>
                </a:gridCol>
                <a:gridCol w="545987">
                  <a:extLst>
                    <a:ext uri="{9D8B030D-6E8A-4147-A177-3AD203B41FA5}">
                      <a16:colId xmlns:a16="http://schemas.microsoft.com/office/drawing/2014/main" val="1903539272"/>
                    </a:ext>
                  </a:extLst>
                </a:gridCol>
                <a:gridCol w="670922">
                  <a:extLst>
                    <a:ext uri="{9D8B030D-6E8A-4147-A177-3AD203B41FA5}">
                      <a16:colId xmlns:a16="http://schemas.microsoft.com/office/drawing/2014/main" val="4032490638"/>
                    </a:ext>
                  </a:extLst>
                </a:gridCol>
                <a:gridCol w="651582">
                  <a:extLst>
                    <a:ext uri="{9D8B030D-6E8A-4147-A177-3AD203B41FA5}">
                      <a16:colId xmlns:a16="http://schemas.microsoft.com/office/drawing/2014/main" val="2855747241"/>
                    </a:ext>
                  </a:extLst>
                </a:gridCol>
              </a:tblGrid>
              <a:tr h="1959229">
                <a:tc>
                  <a:txBody>
                    <a:bodyPr/>
                    <a:lstStyle/>
                    <a:p>
                      <a:pPr algn="ctr" rtl="0" fontAlgn="ctr"/>
                      <a:r>
                        <a:rPr lang="ro-MD" sz="1600" b="1" dirty="0">
                          <a:effectLst/>
                        </a:rPr>
                        <a:t>încadrați în școli</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B7E1CD"/>
                    </a:solidFill>
                  </a:tcPr>
                </a:tc>
                <a:tc>
                  <a:txBody>
                    <a:bodyPr/>
                    <a:lstStyle/>
                    <a:p>
                      <a:pPr algn="ctr" rtl="0" fontAlgn="ctr"/>
                      <a:r>
                        <a:rPr lang="ro-MD" sz="1600" b="1" dirty="0">
                          <a:effectLst/>
                        </a:rPr>
                        <a:t>cl.1</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dirty="0">
                          <a:effectLst/>
                        </a:rPr>
                        <a:t>cl.2</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dirty="0">
                          <a:effectLst/>
                        </a:rPr>
                        <a:t>cl.3</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dirty="0">
                          <a:effectLst/>
                        </a:rPr>
                        <a:t>cl.4</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cl.5</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cl.6</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cl.7</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cl.8</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cl.9</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cl.10</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cl.11</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cl.12</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Total</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1600" b="1">
                          <a:effectLst/>
                        </a:rPr>
                        <a:t>% din numărul total</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extLst>
                  <a:ext uri="{0D108BD9-81ED-4DB2-BD59-A6C34878D82A}">
                    <a16:rowId xmlns:a16="http://schemas.microsoft.com/office/drawing/2014/main" val="3435943812"/>
                  </a:ext>
                </a:extLst>
              </a:tr>
              <a:tr h="715232">
                <a:tc>
                  <a:txBody>
                    <a:bodyPr/>
                    <a:lstStyle/>
                    <a:p>
                      <a:pPr algn="ctr" rtl="0" fontAlgn="b"/>
                      <a:r>
                        <a:rPr lang="ro-MD" sz="1600">
                          <a:effectLst/>
                        </a:rPr>
                        <a:t>l. română</a:t>
                      </a:r>
                    </a:p>
                  </a:txBody>
                  <a:tcPr marL="22860" marR="22860"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B7E1CD"/>
                    </a:solidFill>
                  </a:tcPr>
                </a:tc>
                <a:tc>
                  <a:txBody>
                    <a:bodyPr/>
                    <a:lstStyle/>
                    <a:p>
                      <a:pPr algn="ctr" rtl="0" fontAlgn="b"/>
                      <a:r>
                        <a:rPr lang="ru-RU" sz="1600">
                          <a:effectLst/>
                        </a:rPr>
                        <a:t>86</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55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37</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31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72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41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67</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44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23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b="1">
                          <a:effectLst/>
                        </a:rPr>
                        <a:t>466</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endParaRPr lang="en-US" sz="1600" b="1" dirty="0">
                        <a:effectLst/>
                      </a:endParaRPr>
                    </a:p>
                    <a:p>
                      <a:pPr algn="ctr" rtl="0" fontAlgn="ctr"/>
                      <a:endParaRPr lang="en-US" sz="1600" b="1" dirty="0">
                        <a:effectLst/>
                      </a:endParaRPr>
                    </a:p>
                    <a:p>
                      <a:pPr algn="ctr" rtl="0" fontAlgn="ctr"/>
                      <a:endParaRPr lang="en-US" sz="1600" b="1" dirty="0">
                        <a:effectLst/>
                      </a:endParaRPr>
                    </a:p>
                    <a:p>
                      <a:pPr algn="ctr" rtl="0" fontAlgn="ctr"/>
                      <a:r>
                        <a:rPr lang="ru-RU" sz="1600" b="1" dirty="0">
                          <a:effectLst/>
                        </a:rPr>
                        <a:t>16.23</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131562237"/>
                  </a:ext>
                </a:extLst>
              </a:tr>
              <a:tr h="1107391">
                <a:tc>
                  <a:txBody>
                    <a:bodyPr/>
                    <a:lstStyle/>
                    <a:p>
                      <a:pPr algn="ctr" rtl="0" fontAlgn="b"/>
                      <a:r>
                        <a:rPr lang="ro-MD" sz="1600">
                          <a:effectLst/>
                        </a:rPr>
                        <a:t>l. rusă</a:t>
                      </a:r>
                    </a:p>
                  </a:txBody>
                  <a:tcPr marL="22860" marR="22860"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B7E1CD"/>
                    </a:solidFill>
                  </a:tcPr>
                </a:tc>
                <a:tc>
                  <a:txBody>
                    <a:bodyPr/>
                    <a:lstStyle/>
                    <a:p>
                      <a:pPr algn="ctr" rtl="0" fontAlgn="b"/>
                      <a:r>
                        <a:rPr lang="ru-RU" sz="1600">
                          <a:effectLst/>
                        </a:rPr>
                        <a:t>300</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275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306</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249</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215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241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240</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243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dirty="0">
                          <a:effectLst/>
                        </a:rPr>
                        <a:t>180</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84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53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a:effectLst/>
                        </a:rPr>
                        <a:t>19</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1600" b="1">
                          <a:effectLst/>
                        </a:rPr>
                        <a:t>2405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ctr"/>
                      <a:endParaRPr lang="en-US" sz="1600" b="1" dirty="0">
                        <a:effectLst/>
                      </a:endParaRPr>
                    </a:p>
                    <a:p>
                      <a:pPr algn="ctr" rtl="0" fontAlgn="ctr"/>
                      <a:endParaRPr lang="en-US" sz="1600" b="1" dirty="0">
                        <a:effectLst/>
                      </a:endParaRPr>
                    </a:p>
                    <a:p>
                      <a:pPr algn="ctr" rtl="0" fontAlgn="ctr"/>
                      <a:endParaRPr lang="en-US" sz="1600" b="1" dirty="0">
                        <a:effectLst/>
                      </a:endParaRPr>
                    </a:p>
                    <a:p>
                      <a:pPr algn="ctr" rtl="0" fontAlgn="ctr"/>
                      <a:r>
                        <a:rPr lang="ru-RU" sz="1600" b="1" dirty="0">
                          <a:effectLst/>
                        </a:rPr>
                        <a:t>83.77</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084658032"/>
                  </a:ext>
                </a:extLst>
              </a:tr>
              <a:tr h="1107391">
                <a:tc>
                  <a:txBody>
                    <a:bodyPr/>
                    <a:lstStyle/>
                    <a:p>
                      <a:pPr algn="ctr" rtl="0" fontAlgn="b"/>
                      <a:r>
                        <a:rPr lang="ro-MD" sz="1600" b="1">
                          <a:effectLst/>
                        </a:rPr>
                        <a:t>Total</a:t>
                      </a:r>
                    </a:p>
                  </a:txBody>
                  <a:tcPr marL="22860" marR="22860"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B7E1CD"/>
                    </a:solidFill>
                  </a:tcPr>
                </a:tc>
                <a:tc>
                  <a:txBody>
                    <a:bodyPr/>
                    <a:lstStyle/>
                    <a:p>
                      <a:pPr algn="ctr" rtl="0" fontAlgn="b"/>
                      <a:r>
                        <a:rPr lang="ru-RU" sz="1600" b="1">
                          <a:effectLst/>
                        </a:rPr>
                        <a:t>386</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330</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343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280</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287</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282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307</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287</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203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89</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56</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1600" b="1">
                          <a:effectLst/>
                        </a:rPr>
                        <a:t>2871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rtl="0" fontAlgn="ctr"/>
                      <a:endParaRPr lang="ru-RU" sz="1600" dirty="0">
                        <a:effectLst/>
                      </a:endParaRP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6045934"/>
                  </a:ext>
                </a:extLst>
              </a:tr>
            </a:tbl>
          </a:graphicData>
        </a:graphic>
      </p:graphicFrame>
    </p:spTree>
    <p:extLst>
      <p:ext uri="{BB962C8B-B14F-4D97-AF65-F5344CB8AC3E}">
        <p14:creationId xmlns:p14="http://schemas.microsoft.com/office/powerpoint/2010/main" val="107827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5A703-6E79-4379-93C6-0108925268FF}"/>
              </a:ext>
            </a:extLst>
          </p:cNvPr>
          <p:cNvSpPr>
            <a:spLocks noGrp="1"/>
          </p:cNvSpPr>
          <p:nvPr>
            <p:ph type="title"/>
          </p:nvPr>
        </p:nvSpPr>
        <p:spPr>
          <a:xfrm>
            <a:off x="677334" y="609600"/>
            <a:ext cx="9418388" cy="640702"/>
          </a:xfrm>
        </p:spPr>
        <p:txBody>
          <a:bodyPr>
            <a:normAutofit fontScale="90000"/>
          </a:bodyPr>
          <a:lstStyle/>
          <a:p>
            <a:pPr algn="ctr"/>
            <a:r>
              <a:rPr kumimoji="0" lang="en-US" sz="2800" b="1" i="0" u="none" strike="noStrike" kern="1200" cap="none" spc="0" normalizeH="0" baseline="0" noProof="0" dirty="0">
                <a:ln>
                  <a:noFill/>
                </a:ln>
                <a:solidFill>
                  <a:prstClr val="black"/>
                </a:solidFill>
                <a:effectLst/>
                <a:uLnTx/>
                <a:uFillTx/>
                <a:latin typeface="Trebuchet MS" panose="020B0603020202020204"/>
                <a:ea typeface="+mj-ea"/>
                <a:cs typeface="+mj-cs"/>
              </a:rPr>
              <a:t>Number of refugee children from Ukraine enrolled in early childhood education institutions (December 2025)</a:t>
            </a:r>
            <a:endParaRPr lang="en-US" dirty="0"/>
          </a:p>
        </p:txBody>
      </p:sp>
      <p:graphicFrame>
        <p:nvGraphicFramePr>
          <p:cNvPr id="6" name="Объект 5">
            <a:extLst>
              <a:ext uri="{FF2B5EF4-FFF2-40B4-BE49-F238E27FC236}">
                <a16:creationId xmlns:a16="http://schemas.microsoft.com/office/drawing/2014/main" id="{1B186529-5790-430D-A7CD-5EA15CDE0315}"/>
              </a:ext>
            </a:extLst>
          </p:cNvPr>
          <p:cNvGraphicFramePr>
            <a:graphicFrameLocks noGrp="1"/>
          </p:cNvGraphicFramePr>
          <p:nvPr>
            <p:ph idx="1"/>
            <p:extLst>
              <p:ext uri="{D42A27DB-BD31-4B8C-83A1-F6EECF244321}">
                <p14:modId xmlns:p14="http://schemas.microsoft.com/office/powerpoint/2010/main" val="756508506"/>
              </p:ext>
            </p:extLst>
          </p:nvPr>
        </p:nvGraphicFramePr>
        <p:xfrm>
          <a:off x="895739" y="1548882"/>
          <a:ext cx="9517222" cy="5047862"/>
        </p:xfrm>
        <a:graphic>
          <a:graphicData uri="http://schemas.openxmlformats.org/drawingml/2006/table">
            <a:tbl>
              <a:tblPr/>
              <a:tblGrid>
                <a:gridCol w="1897606">
                  <a:extLst>
                    <a:ext uri="{9D8B030D-6E8A-4147-A177-3AD203B41FA5}">
                      <a16:colId xmlns:a16="http://schemas.microsoft.com/office/drawing/2014/main" val="2161111460"/>
                    </a:ext>
                  </a:extLst>
                </a:gridCol>
                <a:gridCol w="846624">
                  <a:extLst>
                    <a:ext uri="{9D8B030D-6E8A-4147-A177-3AD203B41FA5}">
                      <a16:colId xmlns:a16="http://schemas.microsoft.com/office/drawing/2014/main" val="2456104486"/>
                    </a:ext>
                  </a:extLst>
                </a:gridCol>
                <a:gridCol w="846624">
                  <a:extLst>
                    <a:ext uri="{9D8B030D-6E8A-4147-A177-3AD203B41FA5}">
                      <a16:colId xmlns:a16="http://schemas.microsoft.com/office/drawing/2014/main" val="754995061"/>
                    </a:ext>
                  </a:extLst>
                </a:gridCol>
                <a:gridCol w="846624">
                  <a:extLst>
                    <a:ext uri="{9D8B030D-6E8A-4147-A177-3AD203B41FA5}">
                      <a16:colId xmlns:a16="http://schemas.microsoft.com/office/drawing/2014/main" val="194708297"/>
                    </a:ext>
                  </a:extLst>
                </a:gridCol>
                <a:gridCol w="846624">
                  <a:extLst>
                    <a:ext uri="{9D8B030D-6E8A-4147-A177-3AD203B41FA5}">
                      <a16:colId xmlns:a16="http://schemas.microsoft.com/office/drawing/2014/main" val="1857779890"/>
                    </a:ext>
                  </a:extLst>
                </a:gridCol>
                <a:gridCol w="846624">
                  <a:extLst>
                    <a:ext uri="{9D8B030D-6E8A-4147-A177-3AD203B41FA5}">
                      <a16:colId xmlns:a16="http://schemas.microsoft.com/office/drawing/2014/main" val="2448197464"/>
                    </a:ext>
                  </a:extLst>
                </a:gridCol>
                <a:gridCol w="846624">
                  <a:extLst>
                    <a:ext uri="{9D8B030D-6E8A-4147-A177-3AD203B41FA5}">
                      <a16:colId xmlns:a16="http://schemas.microsoft.com/office/drawing/2014/main" val="2504741395"/>
                    </a:ext>
                  </a:extLst>
                </a:gridCol>
                <a:gridCol w="846624">
                  <a:extLst>
                    <a:ext uri="{9D8B030D-6E8A-4147-A177-3AD203B41FA5}">
                      <a16:colId xmlns:a16="http://schemas.microsoft.com/office/drawing/2014/main" val="1937059842"/>
                    </a:ext>
                  </a:extLst>
                </a:gridCol>
                <a:gridCol w="846624">
                  <a:extLst>
                    <a:ext uri="{9D8B030D-6E8A-4147-A177-3AD203B41FA5}">
                      <a16:colId xmlns:a16="http://schemas.microsoft.com/office/drawing/2014/main" val="4263037821"/>
                    </a:ext>
                  </a:extLst>
                </a:gridCol>
                <a:gridCol w="846624">
                  <a:extLst>
                    <a:ext uri="{9D8B030D-6E8A-4147-A177-3AD203B41FA5}">
                      <a16:colId xmlns:a16="http://schemas.microsoft.com/office/drawing/2014/main" val="3128434948"/>
                    </a:ext>
                  </a:extLst>
                </a:gridCol>
              </a:tblGrid>
              <a:tr h="2260235">
                <a:tc>
                  <a:txBody>
                    <a:bodyPr/>
                    <a:lstStyle/>
                    <a:p>
                      <a:pPr algn="ctr" rtl="0" fontAlgn="ctr"/>
                      <a:r>
                        <a:rPr lang="ro-MD" sz="2000" b="1" dirty="0">
                          <a:effectLst/>
                          <a:latin typeface="Times New Roman" panose="02020603050405020304" pitchFamily="18" charset="0"/>
                        </a:rPr>
                        <a:t>încadrați în IET</a:t>
                      </a:r>
                    </a:p>
                  </a:txBody>
                  <a:tcPr marL="22860" marR="22860" marT="0" marB="0"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dirty="0">
                          <a:effectLst/>
                          <a:latin typeface="Times New Roman" panose="02020603050405020304" pitchFamily="18" charset="0"/>
                        </a:rPr>
                        <a:t>până la 2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dirty="0">
                          <a:effectLst/>
                          <a:latin typeface="Times New Roman" panose="02020603050405020304" pitchFamily="18" charset="0"/>
                        </a:rPr>
                        <a:t>2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dirty="0">
                          <a:effectLst/>
                          <a:latin typeface="Times New Roman" panose="02020603050405020304" pitchFamily="18" charset="0"/>
                        </a:rPr>
                        <a:t>3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dirty="0">
                          <a:effectLst/>
                          <a:latin typeface="Times New Roman" panose="02020603050405020304" pitchFamily="18" charset="0"/>
                        </a:rPr>
                        <a:t>4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dirty="0">
                          <a:effectLst/>
                          <a:latin typeface="Times New Roman" panose="02020603050405020304" pitchFamily="18" charset="0"/>
                        </a:rPr>
                        <a:t>5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a:effectLst/>
                          <a:latin typeface="Times New Roman" panose="02020603050405020304" pitchFamily="18" charset="0"/>
                        </a:rPr>
                        <a:t>6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a:effectLst/>
                          <a:latin typeface="Times New Roman" panose="02020603050405020304" pitchFamily="18" charset="0"/>
                        </a:rPr>
                        <a:t>7 ani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a:effectLst/>
                          <a:latin typeface="Times New Roman" panose="02020603050405020304" pitchFamily="18" charset="0"/>
                        </a:rPr>
                        <a:t>Total, copii</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tc>
                  <a:txBody>
                    <a:bodyPr/>
                    <a:lstStyle/>
                    <a:p>
                      <a:pPr algn="ctr" rtl="0" fontAlgn="ctr"/>
                      <a:r>
                        <a:rPr lang="ro-MD" sz="2000" b="1">
                          <a:effectLst/>
                          <a:latin typeface="Times New Roman" panose="02020603050405020304" pitchFamily="18" charset="0"/>
                        </a:rPr>
                        <a:t>% din numărul total</a:t>
                      </a:r>
                    </a:p>
                  </a:txBody>
                  <a:tcPr marL="22860" marR="22860" marT="0" marB="0"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9D2E9"/>
                    </a:solidFill>
                  </a:tcPr>
                </a:tc>
                <a:extLst>
                  <a:ext uri="{0D108BD9-81ED-4DB2-BD59-A6C34878D82A}">
                    <a16:rowId xmlns:a16="http://schemas.microsoft.com/office/drawing/2014/main" val="162566880"/>
                  </a:ext>
                </a:extLst>
              </a:tr>
              <a:tr h="1054778">
                <a:tc>
                  <a:txBody>
                    <a:bodyPr/>
                    <a:lstStyle/>
                    <a:p>
                      <a:pPr algn="ctr" rtl="0" fontAlgn="b"/>
                      <a:r>
                        <a:rPr lang="ro-MD" sz="2000" b="0">
                          <a:effectLst/>
                          <a:latin typeface="Times New Roman" panose="02020603050405020304" pitchFamily="18" charset="0"/>
                        </a:rPr>
                        <a:t>fete</a:t>
                      </a:r>
                    </a:p>
                  </a:txBody>
                  <a:tcPr marL="22860" marR="22860"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ru-RU" sz="2000" b="0">
                          <a:effectLst/>
                          <a:latin typeface="Times New Roman" panose="02020603050405020304" pitchFamily="18" charset="0"/>
                        </a:rPr>
                        <a:t>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69</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99</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dirty="0">
                          <a:effectLst/>
                          <a:latin typeface="Times New Roman" panose="02020603050405020304" pitchFamily="18" charset="0"/>
                        </a:rPr>
                        <a:t>93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dirty="0">
                          <a:effectLst/>
                          <a:latin typeface="Times New Roman" panose="02020603050405020304" pitchFamily="18" charset="0"/>
                        </a:rPr>
                        <a:t>103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dirty="0">
                          <a:effectLst/>
                          <a:latin typeface="Times New Roman" panose="02020603050405020304" pitchFamily="18" charset="0"/>
                        </a:rPr>
                        <a:t>11</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378</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1">
                          <a:effectLst/>
                          <a:latin typeface="Times New Roman" panose="02020603050405020304" pitchFamily="18" charset="0"/>
                        </a:rPr>
                        <a:t>46.78</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655589584"/>
                  </a:ext>
                </a:extLst>
              </a:tr>
              <a:tr h="1054778">
                <a:tc>
                  <a:txBody>
                    <a:bodyPr/>
                    <a:lstStyle/>
                    <a:p>
                      <a:pPr algn="ctr" rtl="0" fontAlgn="b"/>
                      <a:r>
                        <a:rPr lang="ro-MD" sz="2000" b="0">
                          <a:effectLst/>
                          <a:latin typeface="Times New Roman" panose="02020603050405020304" pitchFamily="18" charset="0"/>
                        </a:rPr>
                        <a:t>băieți</a:t>
                      </a:r>
                    </a:p>
                  </a:txBody>
                  <a:tcPr marL="22860" marR="22860"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tcPr>
                </a:tc>
                <a:tc>
                  <a:txBody>
                    <a:bodyPr/>
                    <a:lstStyle/>
                    <a:p>
                      <a:pPr algn="ctr" rtl="0" fontAlgn="b"/>
                      <a:r>
                        <a:rPr lang="ru-RU" sz="2000" b="0">
                          <a:effectLst/>
                          <a:latin typeface="Times New Roman" panose="02020603050405020304" pitchFamily="18" charset="0"/>
                        </a:rPr>
                        <a:t>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23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75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115</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113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a:effectLst/>
                          <a:latin typeface="Times New Roman" panose="02020603050405020304" pitchFamily="18" charset="0"/>
                        </a:rPr>
                        <a:t>89</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dirty="0">
                          <a:effectLst/>
                          <a:latin typeface="Times New Roman" panose="02020603050405020304" pitchFamily="18" charset="0"/>
                        </a:rPr>
                        <a:t>13</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0" dirty="0">
                          <a:effectLst/>
                          <a:latin typeface="Times New Roman" panose="02020603050405020304" pitchFamily="18" charset="0"/>
                        </a:rPr>
                        <a:t>430</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b"/>
                      <a:r>
                        <a:rPr lang="ru-RU" sz="2000" b="1" dirty="0">
                          <a:effectLst/>
                          <a:latin typeface="Times New Roman" panose="02020603050405020304" pitchFamily="18" charset="0"/>
                        </a:rPr>
                        <a:t>53.22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512223086"/>
                  </a:ext>
                </a:extLst>
              </a:tr>
              <a:tr h="678071">
                <a:tc>
                  <a:txBody>
                    <a:bodyPr/>
                    <a:lstStyle/>
                    <a:p>
                      <a:pPr algn="ctr" rtl="0" fontAlgn="b"/>
                      <a:r>
                        <a:rPr lang="ro-MD" sz="2000" b="1">
                          <a:effectLst/>
                          <a:latin typeface="Times New Roman" panose="02020603050405020304" pitchFamily="18" charset="0"/>
                        </a:rPr>
                        <a:t>Total</a:t>
                      </a:r>
                    </a:p>
                  </a:txBody>
                  <a:tcPr marL="22860" marR="22860" marT="0" marB="0" anchor="b">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4CCCC"/>
                    </a:solidFill>
                  </a:tcPr>
                </a:tc>
                <a:tc>
                  <a:txBody>
                    <a:bodyPr/>
                    <a:lstStyle/>
                    <a:p>
                      <a:pPr algn="ctr" rtl="0" fontAlgn="b"/>
                      <a:r>
                        <a:rPr lang="ru-RU" sz="2000" b="1">
                          <a:effectLst/>
                          <a:latin typeface="Times New Roman" panose="02020603050405020304" pitchFamily="18" charset="0"/>
                        </a:rPr>
                        <a:t>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24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144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214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206</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192</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24</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algn="ctr" rtl="0" fontAlgn="b"/>
                      <a:r>
                        <a:rPr lang="ru-RU" sz="2000" b="1">
                          <a:effectLst/>
                          <a:latin typeface="Times New Roman" panose="02020603050405020304" pitchFamily="18" charset="0"/>
                        </a:rPr>
                        <a:t>808</a:t>
                      </a: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7E6B"/>
                    </a:solidFill>
                  </a:tcPr>
                </a:tc>
                <a:tc>
                  <a:txBody>
                    <a:bodyPr/>
                    <a:lstStyle/>
                    <a:p>
                      <a:pPr rtl="0" fontAlgn="b"/>
                      <a:endParaRPr lang="ru-RU" sz="2000" dirty="0">
                        <a:effectLst/>
                      </a:endParaRPr>
                    </a:p>
                  </a:txBody>
                  <a:tcPr marL="22860" marR="22860" marT="0" marB="0" anchor="b">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4475190"/>
                  </a:ext>
                </a:extLst>
              </a:tr>
            </a:tbl>
          </a:graphicData>
        </a:graphic>
      </p:graphicFrame>
    </p:spTree>
    <p:extLst>
      <p:ext uri="{BB962C8B-B14F-4D97-AF65-F5344CB8AC3E}">
        <p14:creationId xmlns:p14="http://schemas.microsoft.com/office/powerpoint/2010/main" val="1243542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978AF8-964E-45A9-97B3-DCF286596AD6}"/>
              </a:ext>
            </a:extLst>
          </p:cNvPr>
          <p:cNvSpPr>
            <a:spLocks noGrp="1"/>
          </p:cNvSpPr>
          <p:nvPr>
            <p:ph type="title"/>
          </p:nvPr>
        </p:nvSpPr>
        <p:spPr>
          <a:xfrm>
            <a:off x="677334" y="167951"/>
            <a:ext cx="8596668" cy="1508925"/>
          </a:xfrm>
        </p:spPr>
        <p:txBody>
          <a:bodyPr>
            <a:normAutofit/>
          </a:bodyPr>
          <a:lstStyle/>
          <a:p>
            <a:pPr algn="ct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Admission of Ukrainian citizens to bachelor’s and master’s degree higher education institutions on state-funded places and alignment of tuition fees with the level established for citizens of the Republic of Moldova</a:t>
            </a:r>
            <a:br>
              <a:rPr kumimoji="0" lang="ro-RO" sz="20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en-US" sz="2000" b="1" i="1"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(approved by Order No. 782 of 27 May 2025)</a:t>
            </a:r>
            <a:endParaRPr lang="ru-RU" sz="2000" dirty="0"/>
          </a:p>
        </p:txBody>
      </p:sp>
      <p:sp>
        <p:nvSpPr>
          <p:cNvPr id="3" name="Объект 2">
            <a:extLst>
              <a:ext uri="{FF2B5EF4-FFF2-40B4-BE49-F238E27FC236}">
                <a16:creationId xmlns:a16="http://schemas.microsoft.com/office/drawing/2014/main" id="{C6824ECB-4B03-44C2-8934-0FE58518B84E}"/>
              </a:ext>
            </a:extLst>
          </p:cNvPr>
          <p:cNvSpPr>
            <a:spLocks noGrp="1"/>
          </p:cNvSpPr>
          <p:nvPr>
            <p:ph idx="1"/>
          </p:nvPr>
        </p:nvSpPr>
        <p:spPr>
          <a:xfrm>
            <a:off x="677334" y="2160589"/>
            <a:ext cx="3232193" cy="4156235"/>
          </a:xfrm>
        </p:spPr>
        <p:txBody>
          <a:bodyPr/>
          <a:lstStyle/>
          <a:p>
            <a:endParaRPr lang="ru-RU" dirty="0"/>
          </a:p>
        </p:txBody>
      </p:sp>
      <p:pic>
        <p:nvPicPr>
          <p:cNvPr id="4" name="Рисунок 3">
            <a:extLst>
              <a:ext uri="{FF2B5EF4-FFF2-40B4-BE49-F238E27FC236}">
                <a16:creationId xmlns:a16="http://schemas.microsoft.com/office/drawing/2014/main" id="{BC555266-06F6-4F94-A0A5-8E3405DD5E56}"/>
              </a:ext>
            </a:extLst>
          </p:cNvPr>
          <p:cNvPicPr>
            <a:picLocks noChangeAspect="1"/>
          </p:cNvPicPr>
          <p:nvPr/>
        </p:nvPicPr>
        <p:blipFill>
          <a:blip r:embed="rId2"/>
          <a:stretch>
            <a:fillRect/>
          </a:stretch>
        </p:blipFill>
        <p:spPr>
          <a:xfrm>
            <a:off x="677334" y="1676876"/>
            <a:ext cx="4017612" cy="4791871"/>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0449811C-A9E8-4B69-9D89-CBF07789E13E}"/>
              </a:ext>
            </a:extLst>
          </p:cNvPr>
          <p:cNvPicPr>
            <a:picLocks noChangeAspect="1"/>
          </p:cNvPicPr>
          <p:nvPr/>
        </p:nvPicPr>
        <p:blipFill>
          <a:blip r:embed="rId3"/>
          <a:stretch>
            <a:fillRect/>
          </a:stretch>
        </p:blipFill>
        <p:spPr>
          <a:xfrm>
            <a:off x="5243804" y="1471723"/>
            <a:ext cx="4422908" cy="5384153"/>
          </a:xfrm>
          <a:prstGeom prst="rect">
            <a:avLst/>
          </a:prstGeom>
        </p:spPr>
      </p:pic>
    </p:spTree>
    <p:extLst>
      <p:ext uri="{BB962C8B-B14F-4D97-AF65-F5344CB8AC3E}">
        <p14:creationId xmlns:p14="http://schemas.microsoft.com/office/powerpoint/2010/main" val="3900700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8E81-286A-4523-8627-D016AAE78F6E}"/>
              </a:ext>
            </a:extLst>
          </p:cNvPr>
          <p:cNvSpPr>
            <a:spLocks noGrp="1"/>
          </p:cNvSpPr>
          <p:nvPr>
            <p:ph type="title"/>
          </p:nvPr>
        </p:nvSpPr>
        <p:spPr>
          <a:xfrm>
            <a:off x="1380930" y="76308"/>
            <a:ext cx="8938727" cy="754116"/>
          </a:xfrm>
        </p:spPr>
        <p:txBody>
          <a:bodyPr>
            <a:normAutofit fontScale="90000"/>
          </a:bodyPr>
          <a:lstStyle/>
          <a:p>
            <a:pPr algn="ctr" rtl="0">
              <a:spcBef>
                <a:spcPts val="0"/>
              </a:spcBef>
              <a:spcAft>
                <a:spcPts val="0"/>
              </a:spcAft>
            </a:pPr>
            <a:r>
              <a:rPr lang="en-US" sz="2400" b="1" dirty="0">
                <a:solidFill>
                  <a:schemeClr val="tx1"/>
                </a:solidFill>
              </a:rPr>
              <a:t>Admission of refugee children from Ukraine to vocational and technical education</a:t>
            </a:r>
            <a:r>
              <a:rPr lang="ro-RO" sz="2400" b="1" dirty="0">
                <a:solidFill>
                  <a:schemeClr val="tx1"/>
                </a:solidFill>
              </a:rPr>
              <a:t/>
            </a:r>
            <a:r>
              <a:rPr lang="en-US" sz="2400" b="1" dirty="0">
                <a:solidFill>
                  <a:schemeClr val="tx1"/>
                </a:solidFill>
              </a:rPr>
              <a:t>(approved by Order No. 669 of 08 May 2025)</a:t>
            </a:r>
          </a:p>
        </p:txBody>
      </p:sp>
      <p:pic>
        <p:nvPicPr>
          <p:cNvPr id="5" name="Content Placeholder 4">
            <a:extLst>
              <a:ext uri="{FF2B5EF4-FFF2-40B4-BE49-F238E27FC236}">
                <a16:creationId xmlns:a16="http://schemas.microsoft.com/office/drawing/2014/main" id="{35C2D67F-AEC7-402F-A36E-55BC713E063C}"/>
              </a:ext>
            </a:extLst>
          </p:cNvPr>
          <p:cNvPicPr>
            <a:picLocks noGrp="1" noChangeAspect="1"/>
          </p:cNvPicPr>
          <p:nvPr>
            <p:ph idx="1"/>
          </p:nvPr>
        </p:nvPicPr>
        <p:blipFill>
          <a:blip r:embed="rId2"/>
          <a:stretch>
            <a:fillRect/>
          </a:stretch>
        </p:blipFill>
        <p:spPr>
          <a:xfrm>
            <a:off x="1104585" y="701634"/>
            <a:ext cx="4991415" cy="6229744"/>
          </a:xfrm>
          <a:prstGeom prst="rect">
            <a:avLst/>
          </a:prstGeom>
        </p:spPr>
      </p:pic>
      <p:pic>
        <p:nvPicPr>
          <p:cNvPr id="3" name="Рисунок 2">
            <a:extLst>
              <a:ext uri="{FF2B5EF4-FFF2-40B4-BE49-F238E27FC236}">
                <a16:creationId xmlns:a16="http://schemas.microsoft.com/office/drawing/2014/main" id="{ABC26107-CDEE-4D90-9DCA-C0112EA5AD6D}"/>
              </a:ext>
            </a:extLst>
          </p:cNvPr>
          <p:cNvPicPr>
            <a:picLocks noChangeAspect="1"/>
          </p:cNvPicPr>
          <p:nvPr/>
        </p:nvPicPr>
        <p:blipFill rotWithShape="1">
          <a:blip r:embed="rId3"/>
          <a:srcRect t="7347" r="1625"/>
          <a:stretch/>
        </p:blipFill>
        <p:spPr>
          <a:xfrm>
            <a:off x="6096000" y="913828"/>
            <a:ext cx="4475584" cy="56203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638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DA7336-1594-4CAB-8C4A-577982FF6628}"/>
              </a:ext>
            </a:extLst>
          </p:cNvPr>
          <p:cNvSpPr>
            <a:spLocks noGrp="1"/>
          </p:cNvSpPr>
          <p:nvPr>
            <p:ph type="title"/>
          </p:nvPr>
        </p:nvSpPr>
        <p:spPr>
          <a:xfrm>
            <a:off x="677334" y="251928"/>
            <a:ext cx="9866258" cy="1101012"/>
          </a:xfrm>
        </p:spPr>
        <p:txBody>
          <a:bodyPr>
            <a:noAutofit/>
          </a:bodyPr>
          <a:lstStyle/>
          <a:p>
            <a:pPr algn="ctr"/>
            <a:r>
              <a:rPr lang="en-US" sz="2000" b="1" dirty="0">
                <a:solidFill>
                  <a:schemeClr val="tx1"/>
                </a:solidFill>
              </a:rPr>
              <a:t>Two information sessions for parents of refugees from Ukraine on admission to vocational and technical, and higher education</a:t>
            </a:r>
            <a:br>
              <a:rPr lang="en-US" sz="2000" b="1" dirty="0">
                <a:solidFill>
                  <a:schemeClr val="tx1"/>
                </a:solidFill>
              </a:rPr>
            </a:br>
            <a:r>
              <a:rPr lang="en-US" sz="2000" b="1" dirty="0">
                <a:solidFill>
                  <a:schemeClr val="tx1"/>
                </a:solidFill>
              </a:rPr>
              <a:t>(July-August 2025).</a:t>
            </a:r>
            <a:br>
              <a:rPr lang="en-US" sz="2000" b="1" dirty="0">
                <a:solidFill>
                  <a:schemeClr val="tx1"/>
                </a:solidFill>
              </a:rPr>
            </a:br>
            <a:r>
              <a:rPr lang="en-US" sz="2000" b="1" dirty="0">
                <a:solidFill>
                  <a:schemeClr val="tx1"/>
                </a:solidFill>
              </a:rPr>
              <a:t>Organized by: the Ministry of Education and Research, in partnership with UNHCR Moldova and Female Support Force</a:t>
            </a:r>
            <a:endParaRPr lang="ru-RU" sz="2000" b="1" dirty="0">
              <a:solidFill>
                <a:schemeClr val="tx1"/>
              </a:solidFill>
            </a:endParaRPr>
          </a:p>
        </p:txBody>
      </p:sp>
      <p:pic>
        <p:nvPicPr>
          <p:cNvPr id="4" name="Объект 3">
            <a:extLst>
              <a:ext uri="{FF2B5EF4-FFF2-40B4-BE49-F238E27FC236}">
                <a16:creationId xmlns:a16="http://schemas.microsoft.com/office/drawing/2014/main" id="{1B1FF5CC-3F79-407E-A993-8CEA545811E3}"/>
              </a:ext>
            </a:extLst>
          </p:cNvPr>
          <p:cNvPicPr>
            <a:picLocks noGrp="1" noChangeAspect="1"/>
          </p:cNvPicPr>
          <p:nvPr>
            <p:ph idx="1"/>
          </p:nvPr>
        </p:nvPicPr>
        <p:blipFill>
          <a:blip r:embed="rId2"/>
          <a:stretch>
            <a:fillRect/>
          </a:stretch>
        </p:blipFill>
        <p:spPr>
          <a:xfrm>
            <a:off x="2679276" y="1964488"/>
            <a:ext cx="6964076" cy="46415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8474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E6A9EC-FD80-4AF4-8BBC-01A8BFDC1469}"/>
              </a:ext>
            </a:extLst>
          </p:cNvPr>
          <p:cNvSpPr>
            <a:spLocks noGrp="1"/>
          </p:cNvSpPr>
          <p:nvPr>
            <p:ph type="title"/>
          </p:nvPr>
        </p:nvSpPr>
        <p:spPr>
          <a:xfrm>
            <a:off x="677334" y="261257"/>
            <a:ext cx="9259768" cy="1520891"/>
          </a:xfrm>
        </p:spPr>
        <p:txBody>
          <a:bodyPr>
            <a:normAutofit/>
          </a:bodyPr>
          <a:lstStyle/>
          <a:p>
            <a:pPr algn="ctr"/>
            <a:r>
              <a:rPr lang="en-US" sz="2000" b="1" dirty="0">
                <a:solidFill>
                  <a:schemeClr val="tx1"/>
                </a:solidFill>
              </a:rPr>
              <a:t>Elimination of the requirement for notarized legalization of documents submitted by refugee candidates from Ukraine in the admission process to higher education and vocational and technical education</a:t>
            </a:r>
            <a:br>
              <a:rPr lang="ro-RO" sz="2000" b="1" dirty="0">
                <a:solidFill>
                  <a:schemeClr val="tx1"/>
                </a:solidFill>
              </a:rPr>
            </a:br>
            <a:r>
              <a:rPr lang="en-US" sz="2000" b="1" dirty="0">
                <a:solidFill>
                  <a:schemeClr val="tx1"/>
                </a:solidFill>
              </a:rPr>
              <a:t>(ME</a:t>
            </a:r>
            <a:r>
              <a:rPr lang="ro-RO" sz="2000" b="1" dirty="0">
                <a:solidFill>
                  <a:schemeClr val="tx1"/>
                </a:solidFill>
              </a:rPr>
              <a:t>R</a:t>
            </a:r>
            <a:r>
              <a:rPr lang="en-US" sz="2000" b="1" dirty="0">
                <a:solidFill>
                  <a:schemeClr val="tx1"/>
                </a:solidFill>
              </a:rPr>
              <a:t> Circulars No. 05/3-5246 and No. 05/3-5273 of 21 July 2025)</a:t>
            </a:r>
            <a:endParaRPr lang="ru-RU" sz="2000" b="1" dirty="0">
              <a:solidFill>
                <a:schemeClr val="tx1"/>
              </a:solidFill>
            </a:endParaRPr>
          </a:p>
        </p:txBody>
      </p:sp>
      <p:sp>
        <p:nvSpPr>
          <p:cNvPr id="3" name="Объект 2">
            <a:extLst>
              <a:ext uri="{FF2B5EF4-FFF2-40B4-BE49-F238E27FC236}">
                <a16:creationId xmlns:a16="http://schemas.microsoft.com/office/drawing/2014/main" id="{526D2022-B281-49D6-A860-93B20F5C9A38}"/>
              </a:ext>
            </a:extLst>
          </p:cNvPr>
          <p:cNvSpPr>
            <a:spLocks noGrp="1"/>
          </p:cNvSpPr>
          <p:nvPr>
            <p:ph idx="1"/>
          </p:nvPr>
        </p:nvSpPr>
        <p:spPr>
          <a:xfrm>
            <a:off x="1408921" y="2043404"/>
            <a:ext cx="3545633" cy="718457"/>
          </a:xfrm>
        </p:spPr>
        <p:txBody>
          <a:bodyPr/>
          <a:lstStyle/>
          <a:p>
            <a:pPr marL="0" indent="0" algn="ctr">
              <a:buNone/>
            </a:pPr>
            <a:r>
              <a:rPr lang="ro-RO" b="1" dirty="0"/>
              <a:t>Admission to higher education</a:t>
            </a:r>
            <a:endParaRPr lang="ru-RU" b="1" dirty="0"/>
          </a:p>
        </p:txBody>
      </p:sp>
      <p:pic>
        <p:nvPicPr>
          <p:cNvPr id="7" name="Рисунок 6">
            <a:extLst>
              <a:ext uri="{FF2B5EF4-FFF2-40B4-BE49-F238E27FC236}">
                <a16:creationId xmlns:a16="http://schemas.microsoft.com/office/drawing/2014/main" id="{F706C910-6748-427A-87BB-04809985926C}"/>
              </a:ext>
            </a:extLst>
          </p:cNvPr>
          <p:cNvPicPr>
            <a:picLocks noChangeAspect="1"/>
          </p:cNvPicPr>
          <p:nvPr/>
        </p:nvPicPr>
        <p:blipFill rotWithShape="1">
          <a:blip r:embed="rId2"/>
          <a:srcRect l="46913" t="20680" r="27722" b="17788"/>
          <a:stretch/>
        </p:blipFill>
        <p:spPr>
          <a:xfrm>
            <a:off x="7481251" y="1627107"/>
            <a:ext cx="3642050" cy="4969636"/>
          </a:xfrm>
          <a:prstGeom prst="rect">
            <a:avLst/>
          </a:prstGeom>
          <a:ln>
            <a:noFill/>
          </a:ln>
          <a:effectLst>
            <a:outerShdw blurRad="292100" dist="139700" dir="2700000" algn="tl" rotWithShape="0">
              <a:srgbClr val="333333">
                <a:alpha val="65000"/>
              </a:srgbClr>
            </a:outerShdw>
          </a:effectLst>
        </p:spPr>
      </p:pic>
      <p:pic>
        <p:nvPicPr>
          <p:cNvPr id="10" name="Рисунок 9">
            <a:extLst>
              <a:ext uri="{FF2B5EF4-FFF2-40B4-BE49-F238E27FC236}">
                <a16:creationId xmlns:a16="http://schemas.microsoft.com/office/drawing/2014/main" id="{BEF59DE5-98AD-4E6A-8B7B-079100ACD45D}"/>
              </a:ext>
            </a:extLst>
          </p:cNvPr>
          <p:cNvPicPr>
            <a:picLocks noChangeAspect="1"/>
          </p:cNvPicPr>
          <p:nvPr/>
        </p:nvPicPr>
        <p:blipFill rotWithShape="1">
          <a:blip r:embed="rId3"/>
          <a:srcRect l="35357" t="65170" r="23087" b="12653"/>
          <a:stretch/>
        </p:blipFill>
        <p:spPr>
          <a:xfrm>
            <a:off x="152010" y="2565918"/>
            <a:ext cx="6838249" cy="20527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9315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67B15D-5005-44AD-97FC-5D21985EB619}"/>
              </a:ext>
            </a:extLst>
          </p:cNvPr>
          <p:cNvSpPr>
            <a:spLocks noGrp="1"/>
          </p:cNvSpPr>
          <p:nvPr>
            <p:ph type="title"/>
          </p:nvPr>
        </p:nvSpPr>
        <p:spPr>
          <a:xfrm>
            <a:off x="677333" y="326571"/>
            <a:ext cx="8905205" cy="1380931"/>
          </a:xfrm>
        </p:spPr>
        <p:txBody>
          <a:bodyPr>
            <a:noAutofit/>
          </a:bodyPr>
          <a:lstStyle/>
          <a:p>
            <a:pPr algn="ctr"/>
            <a:r>
              <a:rPr lang="en-US" sz="2000" b="1" dirty="0">
                <a:solidFill>
                  <a:schemeClr val="tx1"/>
                </a:solidFill>
              </a:rPr>
              <a:t>Roadmap of the Ministry of Education and Research for 2025–2026 on the integration of refugee children into schools in the Republic of Moldova</a:t>
            </a:r>
            <a:br>
              <a:rPr lang="ro-RO" sz="2000" b="1" dirty="0">
                <a:solidFill>
                  <a:schemeClr val="tx1"/>
                </a:solidFill>
              </a:rPr>
            </a:br>
            <a:r>
              <a:rPr lang="en-US" sz="2000" b="1" dirty="0">
                <a:solidFill>
                  <a:schemeClr val="tx1"/>
                </a:solidFill>
              </a:rPr>
              <a:t>(approved by Order No. 490 of 01 April 2025)</a:t>
            </a:r>
            <a:endParaRPr lang="ru-RU" sz="2000" b="1" dirty="0">
              <a:solidFill>
                <a:schemeClr val="tx1"/>
              </a:solidFill>
            </a:endParaRPr>
          </a:p>
        </p:txBody>
      </p:sp>
      <p:pic>
        <p:nvPicPr>
          <p:cNvPr id="5" name="Объект 4">
            <a:extLst>
              <a:ext uri="{FF2B5EF4-FFF2-40B4-BE49-F238E27FC236}">
                <a16:creationId xmlns:a16="http://schemas.microsoft.com/office/drawing/2014/main" id="{367DAFF8-8B87-453B-AC90-8635DF4615CD}"/>
              </a:ext>
            </a:extLst>
          </p:cNvPr>
          <p:cNvPicPr>
            <a:picLocks noGrp="1" noChangeAspect="1"/>
          </p:cNvPicPr>
          <p:nvPr>
            <p:ph idx="1"/>
          </p:nvPr>
        </p:nvPicPr>
        <p:blipFill rotWithShape="1">
          <a:blip r:embed="rId2"/>
          <a:srcRect l="46579" t="21020" r="27865" b="15276"/>
          <a:stretch/>
        </p:blipFill>
        <p:spPr>
          <a:xfrm>
            <a:off x="677333" y="1707502"/>
            <a:ext cx="3331030" cy="4670495"/>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id="{8E7D9106-7E9E-4554-921C-40877A8BDC74}"/>
              </a:ext>
            </a:extLst>
          </p:cNvPr>
          <p:cNvPicPr>
            <a:picLocks noChangeAspect="1"/>
          </p:cNvPicPr>
          <p:nvPr/>
        </p:nvPicPr>
        <p:blipFill>
          <a:blip r:embed="rId3"/>
          <a:stretch>
            <a:fillRect/>
          </a:stretch>
        </p:blipFill>
        <p:spPr>
          <a:xfrm>
            <a:off x="4402518" y="1770745"/>
            <a:ext cx="6837714" cy="4544008"/>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8494B1D-F920-4003-83D0-2210E4074FDD}"/>
              </a:ext>
            </a:extLst>
          </p:cNvPr>
          <p:cNvPicPr>
            <a:picLocks noChangeAspect="1"/>
          </p:cNvPicPr>
          <p:nvPr/>
        </p:nvPicPr>
        <p:blipFill rotWithShape="1">
          <a:blip r:embed="rId4"/>
          <a:srcRect l="14540" t="14557" r="52628" b="7922"/>
          <a:stretch/>
        </p:blipFill>
        <p:spPr>
          <a:xfrm>
            <a:off x="509382" y="1707502"/>
            <a:ext cx="3632055" cy="48239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0612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E17ED-EC71-45E8-A10C-7CC4182C20AB}"/>
              </a:ext>
            </a:extLst>
          </p:cNvPr>
          <p:cNvSpPr>
            <a:spLocks noGrp="1"/>
          </p:cNvSpPr>
          <p:nvPr>
            <p:ph type="title"/>
          </p:nvPr>
        </p:nvSpPr>
        <p:spPr>
          <a:xfrm>
            <a:off x="709127" y="223935"/>
            <a:ext cx="10954138" cy="559836"/>
          </a:xfrm>
        </p:spPr>
        <p:txBody>
          <a:bodyPr>
            <a:normAutofit/>
          </a:bodyPr>
          <a:lstStyle/>
          <a:p>
            <a:pPr algn="ctr"/>
            <a:r>
              <a:rPr lang="en-US" sz="2000" b="1" dirty="0">
                <a:solidFill>
                  <a:schemeClr val="tx1"/>
                </a:solidFill>
              </a:rPr>
              <a:t>Webpage of the Ministry of Education and Research dedicated to refugees from Ukraine</a:t>
            </a:r>
          </a:p>
        </p:txBody>
      </p:sp>
      <p:pic>
        <p:nvPicPr>
          <p:cNvPr id="5" name="Content Placeholder 4">
            <a:extLst>
              <a:ext uri="{FF2B5EF4-FFF2-40B4-BE49-F238E27FC236}">
                <a16:creationId xmlns:a16="http://schemas.microsoft.com/office/drawing/2014/main" id="{6A710506-6D3F-48F7-A795-80F5F1B4EACB}"/>
              </a:ext>
            </a:extLst>
          </p:cNvPr>
          <p:cNvPicPr>
            <a:picLocks noGrp="1" noChangeAspect="1"/>
          </p:cNvPicPr>
          <p:nvPr>
            <p:ph idx="1"/>
          </p:nvPr>
        </p:nvPicPr>
        <p:blipFill rotWithShape="1">
          <a:blip r:embed="rId2"/>
          <a:srcRect l="-343" t="16213" r="686" b="4699"/>
          <a:stretch/>
        </p:blipFill>
        <p:spPr>
          <a:xfrm>
            <a:off x="621113" y="944723"/>
            <a:ext cx="11130165" cy="4968553"/>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6E7E325B-7417-4DEE-9841-3BFDDD7EFAD6}"/>
              </a:ext>
            </a:extLst>
          </p:cNvPr>
          <p:cNvSpPr/>
          <p:nvPr/>
        </p:nvSpPr>
        <p:spPr>
          <a:xfrm>
            <a:off x="9218644" y="1744824"/>
            <a:ext cx="130629" cy="2052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7509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18CB-03CF-42BA-9507-0FEC0A09EDE0}"/>
              </a:ext>
            </a:extLst>
          </p:cNvPr>
          <p:cNvSpPr>
            <a:spLocks noGrp="1"/>
          </p:cNvSpPr>
          <p:nvPr>
            <p:ph type="title"/>
          </p:nvPr>
        </p:nvSpPr>
        <p:spPr>
          <a:xfrm>
            <a:off x="457201" y="246744"/>
            <a:ext cx="10926147" cy="827314"/>
          </a:xfrm>
        </p:spPr>
        <p:txBody>
          <a:bodyPr>
            <a:normAutofit fontScale="90000"/>
          </a:bodyPr>
          <a:lstStyle/>
          <a:p>
            <a:pPr algn="ctr"/>
            <a:r>
              <a:rPr lang="en-US" sz="2400" b="1" dirty="0">
                <a:solidFill>
                  <a:schemeClr val="tx1"/>
                </a:solidFill>
              </a:rPr>
              <a:t>Agreement on the mutual recognition of education documents between the Republic of Moldova and Ukraine</a:t>
            </a:r>
            <a:br>
              <a:rPr lang="en-US" sz="2400" b="1" dirty="0">
                <a:solidFill>
                  <a:schemeClr val="tx1"/>
                </a:solidFill>
              </a:rPr>
            </a:br>
            <a:r>
              <a:rPr lang="en-US" sz="2200" b="1" i="1" dirty="0">
                <a:solidFill>
                  <a:schemeClr val="tx1"/>
                </a:solidFill>
              </a:rPr>
              <a:t>(approved by the Government of the Republic of Moldova on 5 March 2025)</a:t>
            </a:r>
          </a:p>
        </p:txBody>
      </p:sp>
      <p:sp>
        <p:nvSpPr>
          <p:cNvPr id="8" name="Овал 7">
            <a:extLst>
              <a:ext uri="{FF2B5EF4-FFF2-40B4-BE49-F238E27FC236}">
                <a16:creationId xmlns:a16="http://schemas.microsoft.com/office/drawing/2014/main" id="{B7E9A68B-E4FD-4009-887D-7C7057D30D16}"/>
              </a:ext>
            </a:extLst>
          </p:cNvPr>
          <p:cNvSpPr/>
          <p:nvPr/>
        </p:nvSpPr>
        <p:spPr>
          <a:xfrm>
            <a:off x="2789853" y="3694923"/>
            <a:ext cx="111967" cy="839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9" name="Овал 8">
            <a:extLst>
              <a:ext uri="{FF2B5EF4-FFF2-40B4-BE49-F238E27FC236}">
                <a16:creationId xmlns:a16="http://schemas.microsoft.com/office/drawing/2014/main" id="{D407CE65-5FA9-4DB7-9F67-E82707E3C4F9}"/>
              </a:ext>
            </a:extLst>
          </p:cNvPr>
          <p:cNvSpPr/>
          <p:nvPr/>
        </p:nvSpPr>
        <p:spPr>
          <a:xfrm>
            <a:off x="2463282" y="3545633"/>
            <a:ext cx="45719" cy="466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 name="Объект 3">
            <a:extLst>
              <a:ext uri="{FF2B5EF4-FFF2-40B4-BE49-F238E27FC236}">
                <a16:creationId xmlns:a16="http://schemas.microsoft.com/office/drawing/2014/main" id="{253A130D-024F-409E-A71B-EA6EF888DCBE}"/>
              </a:ext>
            </a:extLst>
          </p:cNvPr>
          <p:cNvSpPr>
            <a:spLocks noGrp="1"/>
          </p:cNvSpPr>
          <p:nvPr>
            <p:ph idx="1"/>
          </p:nvPr>
        </p:nvSpPr>
        <p:spPr>
          <a:xfrm>
            <a:off x="2509001" y="2379306"/>
            <a:ext cx="2362514" cy="2500604"/>
          </a:xfrm>
        </p:spPr>
        <p:txBody>
          <a:bodyPr/>
          <a:lstStyle/>
          <a:p>
            <a:endParaRPr lang="ru-RU" dirty="0"/>
          </a:p>
        </p:txBody>
      </p:sp>
      <p:pic>
        <p:nvPicPr>
          <p:cNvPr id="11" name="Рисунок 10">
            <a:extLst>
              <a:ext uri="{FF2B5EF4-FFF2-40B4-BE49-F238E27FC236}">
                <a16:creationId xmlns:a16="http://schemas.microsoft.com/office/drawing/2014/main" id="{0C661EC4-BFA3-40DE-A0A0-040D58C1EEA3}"/>
              </a:ext>
            </a:extLst>
          </p:cNvPr>
          <p:cNvPicPr>
            <a:picLocks noChangeAspect="1"/>
          </p:cNvPicPr>
          <p:nvPr/>
        </p:nvPicPr>
        <p:blipFill>
          <a:blip r:embed="rId2"/>
          <a:stretch>
            <a:fillRect/>
          </a:stretch>
        </p:blipFill>
        <p:spPr>
          <a:xfrm>
            <a:off x="1811377" y="1450662"/>
            <a:ext cx="3604728" cy="5131783"/>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78B8B99E-48CA-4EE9-8A45-2B2F09668204}"/>
              </a:ext>
            </a:extLst>
          </p:cNvPr>
          <p:cNvPicPr>
            <a:picLocks noChangeAspect="1"/>
          </p:cNvPicPr>
          <p:nvPr/>
        </p:nvPicPr>
        <p:blipFill rotWithShape="1">
          <a:blip r:embed="rId3"/>
          <a:srcRect l="47893" t="22148" r="28214" b="17007"/>
          <a:stretch/>
        </p:blipFill>
        <p:spPr>
          <a:xfrm>
            <a:off x="6067934" y="1450662"/>
            <a:ext cx="3604728" cy="51636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3899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C0051E-704A-4932-9BC4-4A75FCAD3CB4}"/>
              </a:ext>
            </a:extLst>
          </p:cNvPr>
          <p:cNvSpPr>
            <a:spLocks noGrp="1"/>
          </p:cNvSpPr>
          <p:nvPr>
            <p:ph type="title"/>
          </p:nvPr>
        </p:nvSpPr>
        <p:spPr>
          <a:xfrm>
            <a:off x="867747" y="92305"/>
            <a:ext cx="10916816" cy="831426"/>
          </a:xfrm>
        </p:spPr>
        <p:txBody>
          <a:bodyPr>
            <a:normAutofit fontScale="90000"/>
          </a:bodyPr>
          <a:lstStyle/>
          <a:p>
            <a:pPr algn="ctr"/>
            <a:r>
              <a:rPr lang="en-US" sz="2400" b="1" dirty="0">
                <a:solidFill>
                  <a:schemeClr val="tx1"/>
                </a:solidFill>
              </a:rPr>
              <a:t>Certificates of recognition and equivalence of education documents issued by the Ministry of Education and Research to teachers who are refugees from Ukraine</a:t>
            </a:r>
            <a:endParaRPr lang="ru-RU" sz="2400" b="1" dirty="0">
              <a:solidFill>
                <a:schemeClr val="tx1"/>
              </a:solidFill>
            </a:endParaRPr>
          </a:p>
        </p:txBody>
      </p:sp>
      <p:sp>
        <p:nvSpPr>
          <p:cNvPr id="4" name="Content Placeholder 3">
            <a:extLst>
              <a:ext uri="{FF2B5EF4-FFF2-40B4-BE49-F238E27FC236}">
                <a16:creationId xmlns:a16="http://schemas.microsoft.com/office/drawing/2014/main" id="{AE10E723-5E11-4FB8-8B1B-8F184BE015FD}"/>
              </a:ext>
            </a:extLst>
          </p:cNvPr>
          <p:cNvSpPr>
            <a:spLocks noGrp="1"/>
          </p:cNvSpPr>
          <p:nvPr>
            <p:ph idx="1"/>
          </p:nvPr>
        </p:nvSpPr>
        <p:spPr>
          <a:xfrm>
            <a:off x="718458" y="1744824"/>
            <a:ext cx="2425958" cy="3191070"/>
          </a:xfrm>
        </p:spPr>
        <p:txBody>
          <a:bodyPr/>
          <a:lstStyle/>
          <a:p>
            <a:r>
              <a:rPr lang="en-US" dirty="0"/>
              <a:t>Cate </a:t>
            </a:r>
            <a:r>
              <a:rPr lang="en-US" dirty="0" err="1"/>
              <a:t>sa</a:t>
            </a:r>
            <a:r>
              <a:rPr lang="en-US" dirty="0"/>
              <a:t>-u </a:t>
            </a:r>
            <a:r>
              <a:rPr lang="en-US" dirty="0" err="1"/>
              <a:t>achivalat</a:t>
            </a:r>
            <a:r>
              <a:rPr lang="en-US" dirty="0"/>
              <a:t> in 2025</a:t>
            </a:r>
          </a:p>
        </p:txBody>
      </p:sp>
      <p:pic>
        <p:nvPicPr>
          <p:cNvPr id="3" name="Рисунок 2">
            <a:extLst>
              <a:ext uri="{FF2B5EF4-FFF2-40B4-BE49-F238E27FC236}">
                <a16:creationId xmlns:a16="http://schemas.microsoft.com/office/drawing/2014/main" id="{0F2AEEDA-001D-4C7C-8235-37319CD8DDDC}"/>
              </a:ext>
            </a:extLst>
          </p:cNvPr>
          <p:cNvPicPr>
            <a:picLocks noChangeAspect="1"/>
          </p:cNvPicPr>
          <p:nvPr/>
        </p:nvPicPr>
        <p:blipFill>
          <a:blip r:embed="rId2"/>
          <a:stretch>
            <a:fillRect/>
          </a:stretch>
        </p:blipFill>
        <p:spPr>
          <a:xfrm>
            <a:off x="5842142" y="1026367"/>
            <a:ext cx="3971498" cy="561885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04E3254-2503-4EF4-9E73-14DB422C1F1C}"/>
              </a:ext>
            </a:extLst>
          </p:cNvPr>
          <p:cNvPicPr>
            <a:picLocks noChangeAspect="1"/>
          </p:cNvPicPr>
          <p:nvPr/>
        </p:nvPicPr>
        <p:blipFill rotWithShape="1">
          <a:blip r:embed="rId3"/>
          <a:srcRect l="1709" t="18912" r="65717" b="23266"/>
          <a:stretch/>
        </p:blipFill>
        <p:spPr>
          <a:xfrm>
            <a:off x="438538" y="1483568"/>
            <a:ext cx="4597594" cy="4590662"/>
          </a:xfrm>
          <a:prstGeom prst="rect">
            <a:avLst/>
          </a:prstGeom>
        </p:spPr>
      </p:pic>
    </p:spTree>
    <p:extLst>
      <p:ext uri="{BB962C8B-B14F-4D97-AF65-F5344CB8AC3E}">
        <p14:creationId xmlns:p14="http://schemas.microsoft.com/office/powerpoint/2010/main" val="1049208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060A5E-F5C3-429E-B56A-974E167D8AA0}"/>
              </a:ext>
            </a:extLst>
          </p:cNvPr>
          <p:cNvSpPr>
            <a:spLocks noGrp="1"/>
          </p:cNvSpPr>
          <p:nvPr>
            <p:ph type="title"/>
          </p:nvPr>
        </p:nvSpPr>
        <p:spPr>
          <a:xfrm>
            <a:off x="677333" y="326572"/>
            <a:ext cx="9959565" cy="998375"/>
          </a:xfrm>
        </p:spPr>
        <p:txBody>
          <a:bodyPr>
            <a:normAutofit fontScale="90000"/>
          </a:bodyPr>
          <a:lstStyle/>
          <a:p>
            <a:pPr algn="ctr"/>
            <a:r>
              <a:rPr lang="en-US" sz="2400" b="1" dirty="0">
                <a:solidFill>
                  <a:schemeClr val="tx1"/>
                </a:solidFill>
              </a:rPr>
              <a:t>“Romanian Language Curriculum for Refugee and Repatriated Children in the Republic of Moldova”</a:t>
            </a:r>
            <a:br>
              <a:rPr lang="ru-RU" sz="2400" b="1" dirty="0">
                <a:solidFill>
                  <a:schemeClr val="tx1"/>
                </a:solidFill>
              </a:rPr>
            </a:br>
            <a:r>
              <a:rPr lang="en-US" sz="2400" b="1" dirty="0">
                <a:solidFill>
                  <a:schemeClr val="tx1"/>
                </a:solidFill>
              </a:rPr>
              <a:t>(approved by the Ministry of Education and Research on 27 October 2025)</a:t>
            </a:r>
            <a:endParaRPr lang="ru-RU" sz="2400" b="1" dirty="0">
              <a:solidFill>
                <a:schemeClr val="tx1"/>
              </a:solidFill>
            </a:endParaRPr>
          </a:p>
        </p:txBody>
      </p:sp>
      <p:pic>
        <p:nvPicPr>
          <p:cNvPr id="5" name="Объект 4">
            <a:extLst>
              <a:ext uri="{FF2B5EF4-FFF2-40B4-BE49-F238E27FC236}">
                <a16:creationId xmlns:a16="http://schemas.microsoft.com/office/drawing/2014/main" id="{60EFDBCF-12F1-4659-91DF-85FBF55876F5}"/>
              </a:ext>
            </a:extLst>
          </p:cNvPr>
          <p:cNvPicPr>
            <a:picLocks noGrp="1" noChangeAspect="1"/>
          </p:cNvPicPr>
          <p:nvPr>
            <p:ph idx="1"/>
          </p:nvPr>
        </p:nvPicPr>
        <p:blipFill rotWithShape="1">
          <a:blip r:embed="rId2"/>
          <a:srcRect l="42252" t="20780" r="23808" b="8546"/>
          <a:stretch/>
        </p:blipFill>
        <p:spPr>
          <a:xfrm>
            <a:off x="1787646" y="1557748"/>
            <a:ext cx="4039125" cy="4731086"/>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id="{6F56098A-A77A-4716-A82B-8DE6BFE26988}"/>
              </a:ext>
            </a:extLst>
          </p:cNvPr>
          <p:cNvPicPr>
            <a:picLocks noChangeAspect="1"/>
          </p:cNvPicPr>
          <p:nvPr/>
        </p:nvPicPr>
        <p:blipFill rotWithShape="1">
          <a:blip r:embed="rId3"/>
          <a:srcRect l="42642" t="21905" r="23933" b="4625"/>
          <a:stretch/>
        </p:blipFill>
        <p:spPr>
          <a:xfrm>
            <a:off x="6264923" y="1557748"/>
            <a:ext cx="3826466" cy="47310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8949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B8E204-4BFF-40CF-A63C-E1B76E2D2CDE}"/>
              </a:ext>
            </a:extLst>
          </p:cNvPr>
          <p:cNvSpPr>
            <a:spLocks noGrp="1"/>
          </p:cNvSpPr>
          <p:nvPr>
            <p:ph type="title"/>
          </p:nvPr>
        </p:nvSpPr>
        <p:spPr>
          <a:xfrm>
            <a:off x="705325" y="317241"/>
            <a:ext cx="9884919" cy="811763"/>
          </a:xfrm>
        </p:spPr>
        <p:txBody>
          <a:bodyPr>
            <a:noAutofit/>
          </a:bodyPr>
          <a:lstStyle/>
          <a:p>
            <a:pPr algn="ctr"/>
            <a:r>
              <a:rPr lang="en-US" sz="2000" b="1" dirty="0">
                <a:solidFill>
                  <a:schemeClr val="tx1"/>
                </a:solidFill>
              </a:rPr>
              <a:t>Opening of Romanian language courses for refugees from Ukraine</a:t>
            </a:r>
            <a:r>
              <a:rPr lang="ru-RU" sz="2000" b="1" dirty="0">
                <a:solidFill>
                  <a:schemeClr val="tx1"/>
                </a:solidFill>
              </a:rPr>
              <a:t>ю</a:t>
            </a:r>
            <a:br>
              <a:rPr lang="ru-RU" sz="2000" b="1" dirty="0">
                <a:solidFill>
                  <a:schemeClr val="tx1"/>
                </a:solidFill>
              </a:rPr>
            </a:br>
            <a:r>
              <a:rPr lang="en-US" sz="2000" b="1" i="1" dirty="0">
                <a:solidFill>
                  <a:schemeClr val="tx1"/>
                </a:solidFill>
              </a:rPr>
              <a:t>Project implemented by: Charity Centre for Refugees.</a:t>
            </a:r>
            <a:br>
              <a:rPr lang="en-US" sz="2000" b="1" i="1" dirty="0">
                <a:solidFill>
                  <a:schemeClr val="tx1"/>
                </a:solidFill>
              </a:rPr>
            </a:br>
            <a:r>
              <a:rPr lang="en-US" sz="2000" b="1" i="1" dirty="0">
                <a:solidFill>
                  <a:schemeClr val="tx1"/>
                </a:solidFill>
              </a:rPr>
              <a:t>With support from: UNICEF Moldova</a:t>
            </a:r>
            <a:r>
              <a:rPr lang="ru-RU" sz="2000" b="1" i="1" dirty="0">
                <a:solidFill>
                  <a:schemeClr val="tx1"/>
                </a:solidFill>
              </a:rPr>
              <a:t/>
            </a:r>
            <a:r>
              <a:rPr lang="en-US" sz="2000" b="1" i="1" dirty="0">
                <a:solidFill>
                  <a:schemeClr val="tx1"/>
                </a:solidFill>
              </a:rPr>
              <a:t>and Ministry of Education and Research</a:t>
            </a:r>
            <a:endParaRPr lang="ru-RU" sz="2000" b="1" i="1" dirty="0">
              <a:solidFill>
                <a:schemeClr val="tx1"/>
              </a:solidFill>
            </a:endParaRPr>
          </a:p>
        </p:txBody>
      </p:sp>
      <p:sp>
        <p:nvSpPr>
          <p:cNvPr id="3" name="Объект 2">
            <a:extLst>
              <a:ext uri="{FF2B5EF4-FFF2-40B4-BE49-F238E27FC236}">
                <a16:creationId xmlns:a16="http://schemas.microsoft.com/office/drawing/2014/main" id="{5A683CB0-3BDC-460D-8C2D-03E2D83D7EAF}"/>
              </a:ext>
            </a:extLst>
          </p:cNvPr>
          <p:cNvSpPr>
            <a:spLocks noGrp="1"/>
          </p:cNvSpPr>
          <p:nvPr>
            <p:ph idx="1"/>
          </p:nvPr>
        </p:nvSpPr>
        <p:spPr>
          <a:xfrm>
            <a:off x="1222310" y="3209731"/>
            <a:ext cx="2649894" cy="1166326"/>
          </a:xfrm>
        </p:spPr>
        <p:txBody>
          <a:bodyPr/>
          <a:lstStyle/>
          <a:p>
            <a:endParaRPr lang="ru-RU" dirty="0"/>
          </a:p>
        </p:txBody>
      </p:sp>
      <p:pic>
        <p:nvPicPr>
          <p:cNvPr id="4" name="Рисунок 3">
            <a:extLst>
              <a:ext uri="{FF2B5EF4-FFF2-40B4-BE49-F238E27FC236}">
                <a16:creationId xmlns:a16="http://schemas.microsoft.com/office/drawing/2014/main" id="{691E675E-BBDD-4DB2-88CF-CA4299E839B5}"/>
              </a:ext>
            </a:extLst>
          </p:cNvPr>
          <p:cNvPicPr>
            <a:picLocks noChangeAspect="1"/>
          </p:cNvPicPr>
          <p:nvPr/>
        </p:nvPicPr>
        <p:blipFill>
          <a:blip r:embed="rId2"/>
          <a:stretch>
            <a:fillRect/>
          </a:stretch>
        </p:blipFill>
        <p:spPr>
          <a:xfrm>
            <a:off x="5491460" y="1955790"/>
            <a:ext cx="5927179" cy="3950487"/>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id="{D2831079-038B-4246-B221-11335F36D16B}"/>
              </a:ext>
            </a:extLst>
          </p:cNvPr>
          <p:cNvPicPr>
            <a:picLocks noChangeAspect="1"/>
          </p:cNvPicPr>
          <p:nvPr/>
        </p:nvPicPr>
        <p:blipFill rotWithShape="1">
          <a:blip r:embed="rId3"/>
          <a:srcRect l="30612" t="24490" r="37245" b="40952"/>
          <a:stretch/>
        </p:blipFill>
        <p:spPr>
          <a:xfrm>
            <a:off x="270587" y="2151734"/>
            <a:ext cx="5220873" cy="3157384"/>
          </a:xfrm>
          <a:prstGeom prst="rect">
            <a:avLst/>
          </a:prstGeom>
        </p:spPr>
      </p:pic>
    </p:spTree>
    <p:extLst>
      <p:ext uri="{BB962C8B-B14F-4D97-AF65-F5344CB8AC3E}">
        <p14:creationId xmlns:p14="http://schemas.microsoft.com/office/powerpoint/2010/main" val="2380499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A16F-5F6F-436F-B0E1-0B0A1DFF4089}"/>
              </a:ext>
            </a:extLst>
          </p:cNvPr>
          <p:cNvSpPr>
            <a:spLocks noGrp="1"/>
          </p:cNvSpPr>
          <p:nvPr>
            <p:ph type="title"/>
          </p:nvPr>
        </p:nvSpPr>
        <p:spPr>
          <a:xfrm>
            <a:off x="1601754" y="256402"/>
            <a:ext cx="7672247" cy="1673998"/>
          </a:xfrm>
        </p:spPr>
        <p:txBody>
          <a:bodyPr>
            <a:normAutofit/>
          </a:bodyPr>
          <a:lstStyle/>
          <a:p>
            <a:pPr algn="ctr"/>
            <a:r>
              <a:rPr lang="en-US" sz="2400" b="1" dirty="0">
                <a:solidFill>
                  <a:schemeClr val="tx1"/>
                </a:solidFill>
              </a:rPr>
              <a:t>Online map of Romanian language learning centers</a:t>
            </a:r>
          </a:p>
        </p:txBody>
      </p:sp>
      <p:sp>
        <p:nvSpPr>
          <p:cNvPr id="3" name="Content Placeholder 2">
            <a:extLst>
              <a:ext uri="{FF2B5EF4-FFF2-40B4-BE49-F238E27FC236}">
                <a16:creationId xmlns:a16="http://schemas.microsoft.com/office/drawing/2014/main" id="{6277AC7C-B355-49B6-BA62-7601F5A8E6D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F0283F9-86DB-4C45-8704-DBCB0438A535}"/>
              </a:ext>
            </a:extLst>
          </p:cNvPr>
          <p:cNvPicPr>
            <a:picLocks noChangeAspect="1"/>
          </p:cNvPicPr>
          <p:nvPr/>
        </p:nvPicPr>
        <p:blipFill rotWithShape="1">
          <a:blip r:embed="rId2"/>
          <a:srcRect l="14464" t="15646" r="11454" b="11908"/>
          <a:stretch/>
        </p:blipFill>
        <p:spPr>
          <a:xfrm>
            <a:off x="565397" y="943429"/>
            <a:ext cx="9912911" cy="54528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0641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3A603F-3F2A-4F6E-90FB-795FE1B51B5E}"/>
              </a:ext>
            </a:extLst>
          </p:cNvPr>
          <p:cNvSpPr>
            <a:spLocks noGrp="1"/>
          </p:cNvSpPr>
          <p:nvPr>
            <p:ph type="title"/>
          </p:nvPr>
        </p:nvSpPr>
        <p:spPr>
          <a:xfrm>
            <a:off x="677333" y="93306"/>
            <a:ext cx="9847597" cy="970384"/>
          </a:xfrm>
        </p:spPr>
        <p:txBody>
          <a:bodyPr>
            <a:normAutofit fontScale="90000"/>
          </a:bodyPr>
          <a:lstStyle/>
          <a:p>
            <a:pPr algn="ctr"/>
            <a:r>
              <a:rPr lang="ro-MD" sz="2400" b="1" dirty="0">
                <a:solidFill>
                  <a:schemeClr val="tx1"/>
                </a:solidFill>
              </a:rPr>
              <a:t>Ukrainian language club for refugee pupils at the</a:t>
            </a:r>
            <a:br>
              <a:rPr lang="ru-RU" sz="2400" b="1" dirty="0">
                <a:solidFill>
                  <a:schemeClr val="tx1"/>
                </a:solidFill>
              </a:rPr>
            </a:br>
            <a:r>
              <a:rPr lang="ro-MD" sz="2400" b="1" dirty="0">
                <a:solidFill>
                  <a:schemeClr val="tx1"/>
                </a:solidFill>
              </a:rPr>
              <a:t> “Dimitrie Cantemir” Gymnasium in </a:t>
            </a:r>
            <a:r>
              <a:rPr lang="en-US" sz="2400" b="1" dirty="0">
                <a:solidFill>
                  <a:schemeClr val="tx1"/>
                </a:solidFill>
              </a:rPr>
              <a:t>S</a:t>
            </a:r>
            <a:r>
              <a:rPr lang="ro-MD" sz="2400" b="1" dirty="0">
                <a:solidFill>
                  <a:schemeClr val="tx1"/>
                </a:solidFill>
              </a:rPr>
              <a:t>tefan Vod</a:t>
            </a:r>
            <a:r>
              <a:rPr lang="en-US" sz="2400" b="1" dirty="0">
                <a:solidFill>
                  <a:schemeClr val="tx1"/>
                </a:solidFill>
              </a:rPr>
              <a:t>a</a:t>
            </a:r>
            <a:br>
              <a:rPr lang="ru-RU" sz="2400" b="1" dirty="0">
                <a:solidFill>
                  <a:schemeClr val="tx1"/>
                </a:solidFill>
              </a:rPr>
            </a:br>
            <a:r>
              <a:rPr lang="ro-MD" sz="2400" b="1" i="1" dirty="0">
                <a:solidFill>
                  <a:schemeClr val="tx1"/>
                </a:solidFill>
              </a:rPr>
              <a:t>(opened in </a:t>
            </a:r>
            <a:r>
              <a:rPr lang="en-US" sz="2400" b="1" i="1" dirty="0">
                <a:solidFill>
                  <a:schemeClr val="tx1"/>
                </a:solidFill>
              </a:rPr>
              <a:t>October</a:t>
            </a:r>
            <a:r>
              <a:rPr lang="ro-MD" sz="2400" b="1" i="1" dirty="0">
                <a:solidFill>
                  <a:schemeClr val="tx1"/>
                </a:solidFill>
              </a:rPr>
              <a:t> 2025)</a:t>
            </a:r>
            <a:endParaRPr lang="ru-RU" sz="2400" b="1" i="1" dirty="0">
              <a:solidFill>
                <a:schemeClr val="tx1"/>
              </a:solidFill>
            </a:endParaRPr>
          </a:p>
        </p:txBody>
      </p:sp>
      <p:pic>
        <p:nvPicPr>
          <p:cNvPr id="4" name="Объект 3">
            <a:extLst>
              <a:ext uri="{FF2B5EF4-FFF2-40B4-BE49-F238E27FC236}">
                <a16:creationId xmlns:a16="http://schemas.microsoft.com/office/drawing/2014/main" id="{FB41CFB0-FDB7-466A-8DE5-F51D2EC1CD55}"/>
              </a:ext>
            </a:extLst>
          </p:cNvPr>
          <p:cNvPicPr>
            <a:picLocks noGrp="1" noChangeAspect="1"/>
          </p:cNvPicPr>
          <p:nvPr>
            <p:ph idx="1"/>
          </p:nvPr>
        </p:nvPicPr>
        <p:blipFill>
          <a:blip r:embed="rId2"/>
          <a:stretch>
            <a:fillRect/>
          </a:stretch>
        </p:blipFill>
        <p:spPr>
          <a:xfrm>
            <a:off x="4615425" y="1279439"/>
            <a:ext cx="6840608" cy="5150497"/>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id="{885DD33E-F616-4305-A844-F60D51374A82}"/>
              </a:ext>
            </a:extLst>
          </p:cNvPr>
          <p:cNvPicPr>
            <a:picLocks noChangeAspect="1"/>
          </p:cNvPicPr>
          <p:nvPr/>
        </p:nvPicPr>
        <p:blipFill>
          <a:blip r:embed="rId3"/>
          <a:stretch>
            <a:fillRect/>
          </a:stretch>
        </p:blipFill>
        <p:spPr>
          <a:xfrm>
            <a:off x="406915" y="1278867"/>
            <a:ext cx="3838513" cy="52338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0056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41F36-182A-4143-88AE-8275CE43B3A4}"/>
              </a:ext>
            </a:extLst>
          </p:cNvPr>
          <p:cNvSpPr>
            <a:spLocks noGrp="1"/>
          </p:cNvSpPr>
          <p:nvPr>
            <p:ph type="title"/>
          </p:nvPr>
        </p:nvSpPr>
        <p:spPr>
          <a:xfrm>
            <a:off x="677333" y="279918"/>
            <a:ext cx="9828935" cy="456267"/>
          </a:xfrm>
        </p:spPr>
        <p:txBody>
          <a:bodyPr>
            <a:noAutofit/>
          </a:bodyPr>
          <a:lstStyle/>
          <a:p>
            <a:pPr algn="ctr"/>
            <a:r>
              <a:rPr lang="en-US" sz="2400" b="1" dirty="0">
                <a:solidFill>
                  <a:schemeClr val="tx1"/>
                </a:solidFill>
              </a:rPr>
              <a:t>Fully renovated and equipped classrooms at the</a:t>
            </a:r>
            <a:br>
              <a:rPr lang="en-US" sz="2400" b="1" dirty="0">
                <a:solidFill>
                  <a:schemeClr val="tx1"/>
                </a:solidFill>
              </a:rPr>
            </a:br>
            <a:r>
              <a:rPr lang="en-US" sz="2400" b="1" dirty="0">
                <a:solidFill>
                  <a:schemeClr val="tx1"/>
                </a:solidFill>
              </a:rPr>
              <a:t> “</a:t>
            </a:r>
            <a:r>
              <a:rPr lang="en-US" sz="2400" b="1" dirty="0" err="1">
                <a:solidFill>
                  <a:schemeClr val="tx1"/>
                </a:solidFill>
              </a:rPr>
              <a:t>Taras</a:t>
            </a:r>
            <a:r>
              <a:rPr lang="en-US" sz="2400" b="1" dirty="0">
                <a:solidFill>
                  <a:schemeClr val="tx1"/>
                </a:solidFill>
              </a:rPr>
              <a:t> Shevchenko” Gymnasium in Chisinau</a:t>
            </a:r>
          </a:p>
        </p:txBody>
      </p:sp>
      <p:pic>
        <p:nvPicPr>
          <p:cNvPr id="1026" name="Picture 2" descr="Нет описания фото.">
            <a:extLst>
              <a:ext uri="{FF2B5EF4-FFF2-40B4-BE49-F238E27FC236}">
                <a16:creationId xmlns:a16="http://schemas.microsoft.com/office/drawing/2014/main" id="{AB628A17-BBFE-4CEF-AEAA-FE59D728B3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3503" y="1557416"/>
            <a:ext cx="5616122" cy="37431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5289937-0E3A-495A-AF50-4BFDA0E1D9CD}"/>
              </a:ext>
            </a:extLst>
          </p:cNvPr>
          <p:cNvPicPr>
            <a:picLocks noChangeAspect="1"/>
          </p:cNvPicPr>
          <p:nvPr/>
        </p:nvPicPr>
        <p:blipFill>
          <a:blip r:embed="rId3"/>
          <a:stretch>
            <a:fillRect/>
          </a:stretch>
        </p:blipFill>
        <p:spPr>
          <a:xfrm>
            <a:off x="6096000" y="2282426"/>
            <a:ext cx="5760489" cy="3839389"/>
          </a:xfrm>
          <a:prstGeom prst="rect">
            <a:avLst/>
          </a:prstGeom>
        </p:spPr>
      </p:pic>
    </p:spTree>
    <p:extLst>
      <p:ext uri="{BB962C8B-B14F-4D97-AF65-F5344CB8AC3E}">
        <p14:creationId xmlns:p14="http://schemas.microsoft.com/office/powerpoint/2010/main" val="3899216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1E348-7A30-4821-8E1D-2D13CE5D19C6}"/>
              </a:ext>
            </a:extLst>
          </p:cNvPr>
          <p:cNvSpPr>
            <a:spLocks noGrp="1"/>
          </p:cNvSpPr>
          <p:nvPr>
            <p:ph type="title"/>
          </p:nvPr>
        </p:nvSpPr>
        <p:spPr>
          <a:xfrm>
            <a:off x="677334" y="188686"/>
            <a:ext cx="10585752" cy="1219200"/>
          </a:xfrm>
        </p:spPr>
        <p:txBody>
          <a:bodyPr>
            <a:normAutofit/>
          </a:bodyPr>
          <a:lstStyle/>
          <a:p>
            <a:pPr algn="ctr"/>
            <a:r>
              <a:rPr lang="en-US" sz="1800" b="1" dirty="0">
                <a:solidFill>
                  <a:schemeClr val="tx1"/>
                </a:solidFill>
              </a:rPr>
              <a:t>Classes with instruction in the Ukrainian language </a:t>
            </a:r>
            <a:br>
              <a:rPr lang="ru-RU" sz="1800" b="1" dirty="0">
                <a:solidFill>
                  <a:schemeClr val="tx1"/>
                </a:solidFill>
              </a:rPr>
            </a:br>
            <a:r>
              <a:rPr lang="en-US" sz="1800" b="1" dirty="0">
                <a:solidFill>
                  <a:schemeClr val="tx1"/>
                </a:solidFill>
              </a:rPr>
              <a:t>at the “</a:t>
            </a:r>
            <a:r>
              <a:rPr lang="en-US" sz="1800" b="1" dirty="0" err="1">
                <a:solidFill>
                  <a:schemeClr val="tx1"/>
                </a:solidFill>
              </a:rPr>
              <a:t>Taras</a:t>
            </a:r>
            <a:r>
              <a:rPr lang="en-US" sz="1800" b="1" dirty="0">
                <a:solidFill>
                  <a:schemeClr val="tx1"/>
                </a:solidFill>
              </a:rPr>
              <a:t> Shevchenko” Gymnasium in the Municipality of Chisinau</a:t>
            </a:r>
            <a:r>
              <a:rPr lang="ru-RU" sz="1800" b="1" dirty="0">
                <a:solidFill>
                  <a:schemeClr val="tx1"/>
                </a:solidFill>
              </a:rPr>
              <a:t/>
            </a:r>
            <a:br>
              <a:rPr lang="en-US" sz="1800" b="1" dirty="0">
                <a:solidFill>
                  <a:schemeClr val="tx1"/>
                </a:solidFill>
              </a:rPr>
            </a:br>
            <a:r>
              <a:rPr lang="ru-RU" sz="1800" b="1" dirty="0">
                <a:solidFill>
                  <a:schemeClr val="tx1"/>
                </a:solidFill>
              </a:rPr>
              <a:t>(</a:t>
            </a:r>
            <a:r>
              <a:rPr lang="ro-MD" sz="1800" b="1" dirty="0">
                <a:solidFill>
                  <a:schemeClr val="tx1"/>
                </a:solidFill>
              </a:rPr>
              <a:t>Academic year 2025/2026</a:t>
            </a:r>
            <a:r>
              <a:rPr lang="ru-RU" sz="1800" b="1" dirty="0">
                <a:solidFill>
                  <a:schemeClr val="tx1"/>
                </a:solidFill>
              </a:rPr>
              <a:t>)</a:t>
            </a:r>
            <a:endParaRPr lang="en-US" sz="1800" b="1" dirty="0">
              <a:solidFill>
                <a:schemeClr val="tx1"/>
              </a:solidFill>
            </a:endParaRPr>
          </a:p>
        </p:txBody>
      </p:sp>
      <p:graphicFrame>
        <p:nvGraphicFramePr>
          <p:cNvPr id="4" name="Table 4">
            <a:extLst>
              <a:ext uri="{FF2B5EF4-FFF2-40B4-BE49-F238E27FC236}">
                <a16:creationId xmlns:a16="http://schemas.microsoft.com/office/drawing/2014/main" id="{2063A0C4-874C-46A1-9E9E-E10D622EDF52}"/>
              </a:ext>
            </a:extLst>
          </p:cNvPr>
          <p:cNvGraphicFramePr>
            <a:graphicFrameLocks noGrp="1"/>
          </p:cNvGraphicFramePr>
          <p:nvPr>
            <p:ph idx="1"/>
            <p:extLst>
              <p:ext uri="{D42A27DB-BD31-4B8C-83A1-F6EECF244321}">
                <p14:modId xmlns:p14="http://schemas.microsoft.com/office/powerpoint/2010/main" val="1512478065"/>
              </p:ext>
            </p:extLst>
          </p:nvPr>
        </p:nvGraphicFramePr>
        <p:xfrm>
          <a:off x="4402667" y="1070851"/>
          <a:ext cx="3135085" cy="5598463"/>
        </p:xfrm>
        <a:graphic>
          <a:graphicData uri="http://schemas.openxmlformats.org/drawingml/2006/table">
            <a:tbl>
              <a:tblPr firstRow="1" bandRow="1">
                <a:tableStyleId>{5C22544A-7EE6-4342-B048-85BDC9FD1C3A}</a:tableStyleId>
              </a:tblPr>
              <a:tblGrid>
                <a:gridCol w="1426547">
                  <a:extLst>
                    <a:ext uri="{9D8B030D-6E8A-4147-A177-3AD203B41FA5}">
                      <a16:colId xmlns:a16="http://schemas.microsoft.com/office/drawing/2014/main" val="1925216489"/>
                    </a:ext>
                  </a:extLst>
                </a:gridCol>
                <a:gridCol w="1708538">
                  <a:extLst>
                    <a:ext uri="{9D8B030D-6E8A-4147-A177-3AD203B41FA5}">
                      <a16:colId xmlns:a16="http://schemas.microsoft.com/office/drawing/2014/main" val="3211618034"/>
                    </a:ext>
                  </a:extLst>
                </a:gridCol>
              </a:tblGrid>
              <a:tr h="771075">
                <a:tc>
                  <a:txBody>
                    <a:bodyPr/>
                    <a:lstStyle/>
                    <a:p>
                      <a:pPr algn="ctr"/>
                      <a:r>
                        <a:rPr lang="en-US" sz="2400" dirty="0">
                          <a:latin typeface="Times New Roman" panose="02020603050405020304" pitchFamily="18" charset="0"/>
                          <a:cs typeface="Times New Roman" panose="02020603050405020304" pitchFamily="18" charset="0"/>
                        </a:rPr>
                        <a:t>Classes</a:t>
                      </a:r>
                    </a:p>
                  </a:txBody>
                  <a:tcPr/>
                </a:tc>
                <a:tc>
                  <a:txBody>
                    <a:bodyPr/>
                    <a:lstStyle/>
                    <a:p>
                      <a:pPr algn="ctr"/>
                      <a:r>
                        <a:rPr lang="ro-MD" sz="2400" dirty="0"/>
                        <a:t>Number of children</a:t>
                      </a:r>
                      <a:endParaRPr lang="en-US"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61902002"/>
                  </a:ext>
                </a:extLst>
              </a:tr>
              <a:tr h="491559">
                <a:tc>
                  <a:txBody>
                    <a:bodyPr/>
                    <a:lstStyle/>
                    <a:p>
                      <a:pPr algn="ctr"/>
                      <a:r>
                        <a:rPr lang="ro-MD" sz="2400" dirty="0">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a:txBody>
                  <a:tcPr/>
                </a:tc>
                <a:tc>
                  <a:txBody>
                    <a:bodyPr/>
                    <a:lstStyle/>
                    <a:p>
                      <a:pPr algn="ctr"/>
                      <a:r>
                        <a:rPr lang="en-US" sz="2400" dirty="0">
                          <a:latin typeface="Times New Roman" panose="02020603050405020304" pitchFamily="18" charset="0"/>
                          <a:cs typeface="Times New Roman" panose="02020603050405020304" pitchFamily="18" charset="0"/>
                        </a:rPr>
                        <a:t>34</a:t>
                      </a:r>
                    </a:p>
                  </a:txBody>
                  <a:tcPr/>
                </a:tc>
                <a:extLst>
                  <a:ext uri="{0D108BD9-81ED-4DB2-BD59-A6C34878D82A}">
                    <a16:rowId xmlns:a16="http://schemas.microsoft.com/office/drawing/2014/main" val="3252938622"/>
                  </a:ext>
                </a:extLst>
              </a:tr>
              <a:tr h="516138">
                <a:tc>
                  <a:txBody>
                    <a:bodyPr/>
                    <a:lstStyle/>
                    <a:p>
                      <a:pPr algn="ctr"/>
                      <a:r>
                        <a:rPr lang="ro-MD" sz="2400" dirty="0">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I</a:t>
                      </a:r>
                    </a:p>
                  </a:txBody>
                  <a:tcPr/>
                </a:tc>
                <a:tc>
                  <a:txBody>
                    <a:bodyPr/>
                    <a:lstStyle/>
                    <a:p>
                      <a:pPr algn="ctr"/>
                      <a:r>
                        <a:rPr lang="en-US" sz="2400" dirty="0">
                          <a:latin typeface="Times New Roman" panose="02020603050405020304" pitchFamily="18" charset="0"/>
                          <a:cs typeface="Times New Roman" panose="02020603050405020304" pitchFamily="18" charset="0"/>
                        </a:rPr>
                        <a:t>29</a:t>
                      </a:r>
                    </a:p>
                  </a:txBody>
                  <a:tcPr/>
                </a:tc>
                <a:extLst>
                  <a:ext uri="{0D108BD9-81ED-4DB2-BD59-A6C34878D82A}">
                    <a16:rowId xmlns:a16="http://schemas.microsoft.com/office/drawing/2014/main" val="4121734408"/>
                  </a:ext>
                </a:extLst>
              </a:tr>
              <a:tr h="670978">
                <a:tc>
                  <a:txBody>
                    <a:bodyPr/>
                    <a:lstStyle/>
                    <a:p>
                      <a:pPr algn="ctr"/>
                      <a:r>
                        <a:rPr lang="en-US" sz="2400" dirty="0">
                          <a:latin typeface="Times New Roman" panose="02020603050405020304" pitchFamily="18" charset="0"/>
                          <a:cs typeface="Times New Roman" panose="02020603050405020304" pitchFamily="18" charset="0"/>
                        </a:rPr>
                        <a:t>III</a:t>
                      </a:r>
                    </a:p>
                  </a:txBody>
                  <a:tcPr/>
                </a:tc>
                <a:tc>
                  <a:txBody>
                    <a:bodyPr/>
                    <a:lstStyle/>
                    <a:p>
                      <a:pPr algn="ctr"/>
                      <a:r>
                        <a:rPr lang="en-US" sz="2400" dirty="0">
                          <a:latin typeface="Times New Roman" panose="02020603050405020304" pitchFamily="18" charset="0"/>
                          <a:cs typeface="Times New Roman" panose="02020603050405020304" pitchFamily="18" charset="0"/>
                        </a:rPr>
                        <a:t>11</a:t>
                      </a:r>
                    </a:p>
                  </a:txBody>
                  <a:tcPr/>
                </a:tc>
                <a:extLst>
                  <a:ext uri="{0D108BD9-81ED-4DB2-BD59-A6C34878D82A}">
                    <a16:rowId xmlns:a16="http://schemas.microsoft.com/office/drawing/2014/main" val="3578647624"/>
                  </a:ext>
                </a:extLst>
              </a:tr>
              <a:tr h="516138">
                <a:tc>
                  <a:txBody>
                    <a:bodyPr/>
                    <a:lstStyle/>
                    <a:p>
                      <a:pPr algn="ctr"/>
                      <a:r>
                        <a:rPr lang="ro-MD" sz="2400" dirty="0">
                          <a:latin typeface="Times New Roman" panose="02020603050405020304" pitchFamily="18" charset="0"/>
                          <a:cs typeface="Times New Roman" panose="02020603050405020304" pitchFamily="18" charset="0"/>
                        </a:rPr>
                        <a:t>V</a:t>
                      </a:r>
                      <a:r>
                        <a:rPr lang="en-US" sz="2400" dirty="0">
                          <a:latin typeface="Times New Roman" panose="02020603050405020304" pitchFamily="18" charset="0"/>
                          <a:cs typeface="Times New Roman" panose="02020603050405020304" pitchFamily="18" charset="0"/>
                        </a:rPr>
                        <a:t> A</a:t>
                      </a:r>
                    </a:p>
                  </a:txBody>
                  <a:tcPr/>
                </a:tc>
                <a:tc>
                  <a:txBody>
                    <a:bodyPr/>
                    <a:lstStyle/>
                    <a:p>
                      <a:pPr algn="ctr"/>
                      <a:r>
                        <a:rPr lang="en-US" sz="2400" dirty="0">
                          <a:latin typeface="Times New Roman" panose="02020603050405020304" pitchFamily="18" charset="0"/>
                          <a:cs typeface="Times New Roman" panose="02020603050405020304" pitchFamily="18" charset="0"/>
                        </a:rPr>
                        <a:t>25</a:t>
                      </a:r>
                    </a:p>
                  </a:txBody>
                  <a:tcPr/>
                </a:tc>
                <a:extLst>
                  <a:ext uri="{0D108BD9-81ED-4DB2-BD59-A6C34878D82A}">
                    <a16:rowId xmlns:a16="http://schemas.microsoft.com/office/drawing/2014/main" val="2918715532"/>
                  </a:ext>
                </a:extLst>
              </a:tr>
              <a:tr h="516138">
                <a:tc>
                  <a:txBody>
                    <a:bodyPr/>
                    <a:lstStyle/>
                    <a:p>
                      <a:pPr algn="ctr"/>
                      <a:r>
                        <a:rPr lang="en-US" sz="2400" dirty="0">
                          <a:latin typeface="Times New Roman" panose="02020603050405020304" pitchFamily="18" charset="0"/>
                          <a:cs typeface="Times New Roman" panose="02020603050405020304" pitchFamily="18" charset="0"/>
                        </a:rPr>
                        <a:t>V B</a:t>
                      </a:r>
                    </a:p>
                  </a:txBody>
                  <a:tcPr/>
                </a:tc>
                <a:tc>
                  <a:txBody>
                    <a:bodyPr/>
                    <a:lstStyle/>
                    <a:p>
                      <a:pPr algn="ctr"/>
                      <a:r>
                        <a:rPr lang="en-US" sz="2400" dirty="0">
                          <a:latin typeface="Times New Roman" panose="02020603050405020304" pitchFamily="18" charset="0"/>
                          <a:cs typeface="Times New Roman" panose="02020603050405020304" pitchFamily="18" charset="0"/>
                        </a:rPr>
                        <a:t>22</a:t>
                      </a:r>
                    </a:p>
                  </a:txBody>
                  <a:tcPr/>
                </a:tc>
                <a:extLst>
                  <a:ext uri="{0D108BD9-81ED-4DB2-BD59-A6C34878D82A}">
                    <a16:rowId xmlns:a16="http://schemas.microsoft.com/office/drawing/2014/main" val="444253451"/>
                  </a:ext>
                </a:extLst>
              </a:tr>
              <a:tr h="516138">
                <a:tc>
                  <a:txBody>
                    <a:bodyPr/>
                    <a:lstStyle/>
                    <a:p>
                      <a:pPr algn="ctr"/>
                      <a:r>
                        <a:rPr lang="en-US" sz="2400" dirty="0">
                          <a:latin typeface="Times New Roman" panose="02020603050405020304" pitchFamily="18" charset="0"/>
                          <a:cs typeface="Times New Roman" panose="02020603050405020304" pitchFamily="18" charset="0"/>
                        </a:rPr>
                        <a:t>VI</a:t>
                      </a:r>
                    </a:p>
                  </a:txBody>
                  <a:tcPr/>
                </a:tc>
                <a:tc>
                  <a:txBody>
                    <a:bodyPr/>
                    <a:lstStyle/>
                    <a:p>
                      <a:pPr algn="ctr"/>
                      <a:r>
                        <a:rPr lang="en-US" sz="2400" dirty="0">
                          <a:latin typeface="Times New Roman" panose="02020603050405020304" pitchFamily="18" charset="0"/>
                          <a:cs typeface="Times New Roman" panose="02020603050405020304" pitchFamily="18" charset="0"/>
                        </a:rPr>
                        <a:t>18</a:t>
                      </a:r>
                    </a:p>
                  </a:txBody>
                  <a:tcPr/>
                </a:tc>
                <a:extLst>
                  <a:ext uri="{0D108BD9-81ED-4DB2-BD59-A6C34878D82A}">
                    <a16:rowId xmlns:a16="http://schemas.microsoft.com/office/drawing/2014/main" val="82872511"/>
                  </a:ext>
                </a:extLst>
              </a:tr>
              <a:tr h="516138">
                <a:tc>
                  <a:txBody>
                    <a:bodyPr/>
                    <a:lstStyle/>
                    <a:p>
                      <a:pPr algn="ctr"/>
                      <a:r>
                        <a:rPr lang="en-US" sz="2400" dirty="0">
                          <a:latin typeface="Times New Roman" panose="02020603050405020304" pitchFamily="18" charset="0"/>
                          <a:cs typeface="Times New Roman" panose="02020603050405020304" pitchFamily="18" charset="0"/>
                        </a:rPr>
                        <a:t>VII</a:t>
                      </a:r>
                    </a:p>
                  </a:txBody>
                  <a:tcPr/>
                </a:tc>
                <a:tc>
                  <a:txBody>
                    <a:bodyPr/>
                    <a:lstStyle/>
                    <a:p>
                      <a:pPr algn="ctr"/>
                      <a:r>
                        <a:rPr lang="en-US" sz="2400" dirty="0">
                          <a:latin typeface="Times New Roman" panose="02020603050405020304" pitchFamily="18" charset="0"/>
                          <a:cs typeface="Times New Roman" panose="02020603050405020304" pitchFamily="18" charset="0"/>
                        </a:rPr>
                        <a:t>28</a:t>
                      </a:r>
                    </a:p>
                  </a:txBody>
                  <a:tcPr/>
                </a:tc>
                <a:extLst>
                  <a:ext uri="{0D108BD9-81ED-4DB2-BD59-A6C34878D82A}">
                    <a16:rowId xmlns:a16="http://schemas.microsoft.com/office/drawing/2014/main" val="3158267243"/>
                  </a:ext>
                </a:extLst>
              </a:tr>
              <a:tr h="516138">
                <a:tc>
                  <a:txBody>
                    <a:bodyPr/>
                    <a:lstStyle/>
                    <a:p>
                      <a:pPr algn="ctr"/>
                      <a:r>
                        <a:rPr lang="en-US" sz="2400" dirty="0">
                          <a:latin typeface="Times New Roman" panose="02020603050405020304" pitchFamily="18" charset="0"/>
                          <a:cs typeface="Times New Roman" panose="02020603050405020304" pitchFamily="18" charset="0"/>
                        </a:rPr>
                        <a:t>VIII</a:t>
                      </a:r>
                    </a:p>
                  </a:txBody>
                  <a:tcPr/>
                </a:tc>
                <a:tc>
                  <a:txBody>
                    <a:bodyPr/>
                    <a:lstStyle/>
                    <a:p>
                      <a:pPr algn="ctr"/>
                      <a:r>
                        <a:rPr lang="en-US" sz="2400" dirty="0">
                          <a:latin typeface="Times New Roman" panose="02020603050405020304" pitchFamily="18" charset="0"/>
                          <a:cs typeface="Times New Roman" panose="02020603050405020304" pitchFamily="18" charset="0"/>
                        </a:rPr>
                        <a:t>13</a:t>
                      </a:r>
                    </a:p>
                  </a:txBody>
                  <a:tcPr/>
                </a:tc>
                <a:extLst>
                  <a:ext uri="{0D108BD9-81ED-4DB2-BD59-A6C34878D82A}">
                    <a16:rowId xmlns:a16="http://schemas.microsoft.com/office/drawing/2014/main" val="2584484398"/>
                  </a:ext>
                </a:extLst>
              </a:tr>
              <a:tr h="516138">
                <a:tc>
                  <a:txBody>
                    <a:bodyPr/>
                    <a:lstStyle/>
                    <a:p>
                      <a:pPr algn="ctr"/>
                      <a:r>
                        <a:rPr lang="en-US" sz="2400" b="1" dirty="0">
                          <a:latin typeface="Times New Roman" panose="02020603050405020304" pitchFamily="18" charset="0"/>
                          <a:cs typeface="Times New Roman" panose="02020603050405020304" pitchFamily="18" charset="0"/>
                        </a:rPr>
                        <a:t>In total</a:t>
                      </a:r>
                    </a:p>
                  </a:txBody>
                  <a:tcPr/>
                </a:tc>
                <a:tc>
                  <a:txBody>
                    <a:bodyPr/>
                    <a:lstStyle/>
                    <a:p>
                      <a:pPr algn="ctr"/>
                      <a:r>
                        <a:rPr lang="en-US" sz="2400" b="1" dirty="0">
                          <a:latin typeface="Times New Roman" panose="02020603050405020304" pitchFamily="18" charset="0"/>
                          <a:cs typeface="Times New Roman" panose="02020603050405020304" pitchFamily="18" charset="0"/>
                        </a:rPr>
                        <a:t>180</a:t>
                      </a:r>
                    </a:p>
                  </a:txBody>
                  <a:tcPr/>
                </a:tc>
                <a:extLst>
                  <a:ext uri="{0D108BD9-81ED-4DB2-BD59-A6C34878D82A}">
                    <a16:rowId xmlns:a16="http://schemas.microsoft.com/office/drawing/2014/main" val="2594795262"/>
                  </a:ext>
                </a:extLst>
              </a:tr>
            </a:tbl>
          </a:graphicData>
        </a:graphic>
      </p:graphicFrame>
    </p:spTree>
    <p:extLst>
      <p:ext uri="{BB962C8B-B14F-4D97-AF65-F5344CB8AC3E}">
        <p14:creationId xmlns:p14="http://schemas.microsoft.com/office/powerpoint/2010/main" val="2686052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8B0F4C-4FC1-4D09-9F34-F2F6A6556DE2}"/>
              </a:ext>
            </a:extLst>
          </p:cNvPr>
          <p:cNvSpPr>
            <a:spLocks noGrp="1"/>
          </p:cNvSpPr>
          <p:nvPr>
            <p:ph type="title"/>
          </p:nvPr>
        </p:nvSpPr>
        <p:spPr>
          <a:xfrm>
            <a:off x="677334" y="354563"/>
            <a:ext cx="8596668" cy="1575837"/>
          </a:xfrm>
        </p:spPr>
        <p:txBody>
          <a:bodyPr>
            <a:normAutofit/>
          </a:bodyPr>
          <a:lstStyle/>
          <a:p>
            <a:pPr algn="ctr"/>
            <a:r>
              <a:rPr lang="en-US" sz="2000" b="1" dirty="0">
                <a:solidFill>
                  <a:schemeClr val="tx1"/>
                </a:solidFill>
              </a:rPr>
              <a:t>Renovated and equipped canteen at the </a:t>
            </a:r>
            <a:r>
              <a:rPr lang="en-US" sz="2000" b="1" dirty="0" err="1">
                <a:solidFill>
                  <a:schemeClr val="tx1"/>
                </a:solidFill>
              </a:rPr>
              <a:t>Taras</a:t>
            </a:r>
            <a:r>
              <a:rPr lang="en-US" sz="2000" b="1" dirty="0">
                <a:solidFill>
                  <a:schemeClr val="tx1"/>
                </a:solidFill>
              </a:rPr>
              <a:t> Shevchenko Gymnasium(reopened on 1 September 2025).</a:t>
            </a:r>
            <a:br>
              <a:rPr lang="en-US" sz="2000" b="1" dirty="0">
                <a:solidFill>
                  <a:schemeClr val="tx1"/>
                </a:solidFill>
              </a:rPr>
            </a:br>
            <a:r>
              <a:rPr lang="en-US" sz="2000" b="1" dirty="0">
                <a:solidFill>
                  <a:schemeClr val="tx1"/>
                </a:solidFill>
              </a:rPr>
              <a:t>Partner: People in Need</a:t>
            </a:r>
            <a:endParaRPr lang="ru-RU" sz="2000" b="1" dirty="0">
              <a:solidFill>
                <a:schemeClr val="tx1"/>
              </a:solidFill>
            </a:endParaRPr>
          </a:p>
        </p:txBody>
      </p:sp>
      <p:pic>
        <p:nvPicPr>
          <p:cNvPr id="4" name="Объект 3">
            <a:extLst>
              <a:ext uri="{FF2B5EF4-FFF2-40B4-BE49-F238E27FC236}">
                <a16:creationId xmlns:a16="http://schemas.microsoft.com/office/drawing/2014/main" id="{4F686A6E-5D34-4E43-8BF9-C09C2BF6269A}"/>
              </a:ext>
            </a:extLst>
          </p:cNvPr>
          <p:cNvPicPr>
            <a:picLocks noGrp="1" noChangeAspect="1"/>
          </p:cNvPicPr>
          <p:nvPr>
            <p:ph idx="1"/>
          </p:nvPr>
        </p:nvPicPr>
        <p:blipFill>
          <a:blip r:embed="rId2"/>
          <a:stretch>
            <a:fillRect/>
          </a:stretch>
        </p:blipFill>
        <p:spPr>
          <a:xfrm>
            <a:off x="5552582" y="2331616"/>
            <a:ext cx="6456342" cy="3783013"/>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ACC78A1F-53A0-4495-B986-038C7A73F201}"/>
              </a:ext>
            </a:extLst>
          </p:cNvPr>
          <p:cNvPicPr>
            <a:picLocks noChangeAspect="1"/>
          </p:cNvPicPr>
          <p:nvPr/>
        </p:nvPicPr>
        <p:blipFill>
          <a:blip r:embed="rId3"/>
          <a:stretch>
            <a:fillRect/>
          </a:stretch>
        </p:blipFill>
        <p:spPr>
          <a:xfrm>
            <a:off x="257458" y="1712167"/>
            <a:ext cx="5150499" cy="34336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0370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131D-FCDC-4EBC-8EAC-847C44882AAF}"/>
              </a:ext>
            </a:extLst>
          </p:cNvPr>
          <p:cNvSpPr>
            <a:spLocks noGrp="1"/>
          </p:cNvSpPr>
          <p:nvPr>
            <p:ph type="title"/>
          </p:nvPr>
        </p:nvSpPr>
        <p:spPr/>
        <p:txBody>
          <a:bodyPr>
            <a:normAutofit/>
          </a:bodyPr>
          <a:lstStyle/>
          <a:p>
            <a:pPr algn="ctr"/>
            <a:r>
              <a:rPr lang="en-US" sz="2000" b="1" dirty="0">
                <a:solidFill>
                  <a:schemeClr val="tx1"/>
                </a:solidFill>
              </a:rPr>
              <a:t>The practice of direct communication between officials of the Ministry of Education and Research and parents of refugees from Ukraine (26 August 2025).</a:t>
            </a:r>
          </a:p>
        </p:txBody>
      </p:sp>
      <p:pic>
        <p:nvPicPr>
          <p:cNvPr id="5" name="Content Placeholder 4">
            <a:extLst>
              <a:ext uri="{FF2B5EF4-FFF2-40B4-BE49-F238E27FC236}">
                <a16:creationId xmlns:a16="http://schemas.microsoft.com/office/drawing/2014/main" id="{EE77FA2E-97B2-45E1-9D24-FE9D65FCD7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1530" y="1805836"/>
            <a:ext cx="5212936" cy="347529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780C9388-3F67-45D1-AF7A-94D4592A6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1954" y="2585097"/>
            <a:ext cx="5832021" cy="38880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3789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A7EB75-CED2-4BBB-878B-96DF79171580}"/>
              </a:ext>
            </a:extLst>
          </p:cNvPr>
          <p:cNvSpPr>
            <a:spLocks noGrp="1"/>
          </p:cNvSpPr>
          <p:nvPr>
            <p:ph type="title"/>
          </p:nvPr>
        </p:nvSpPr>
        <p:spPr>
          <a:xfrm>
            <a:off x="304747" y="177282"/>
            <a:ext cx="11078599" cy="1194318"/>
          </a:xfrm>
        </p:spPr>
        <p:txBody>
          <a:bodyPr>
            <a:normAutofit/>
          </a:bodyPr>
          <a:lstStyle/>
          <a:p>
            <a:pPr algn="ctr"/>
            <a:r>
              <a:rPr lang="en-US" sz="2400" b="1" dirty="0">
                <a:solidFill>
                  <a:schemeClr val="tx1"/>
                </a:solidFill>
                <a:latin typeface="Times New Roman" panose="02020603050405020304" pitchFamily="18" charset="0"/>
                <a:cs typeface="Times New Roman" panose="02020603050405020304" pitchFamily="18" charset="0"/>
              </a:rPr>
              <a:t>Working visit of the Education Group for Ukrainian Refugees to </a:t>
            </a:r>
            <a:r>
              <a:rPr lang="en-US" sz="2400" b="1" dirty="0" err="1">
                <a:solidFill>
                  <a:schemeClr val="tx1"/>
                </a:solidFill>
                <a:latin typeface="Times New Roman" panose="02020603050405020304" pitchFamily="18" charset="0"/>
                <a:cs typeface="Times New Roman" panose="02020603050405020304" pitchFamily="18" charset="0"/>
              </a:rPr>
              <a:t>Basarabeasca</a:t>
            </a:r>
            <a:br>
              <a:rPr lang="ru-RU" sz="2400" b="1" dirty="0">
                <a:solidFill>
                  <a:schemeClr val="tx1"/>
                </a:solidFill>
                <a:latin typeface="Times New Roman" panose="02020603050405020304" pitchFamily="18" charset="0"/>
                <a:cs typeface="Times New Roman" panose="02020603050405020304" pitchFamily="18" charset="0"/>
              </a:rPr>
            </a:br>
            <a:r>
              <a:rPr lang="en-US" sz="2400" b="1" dirty="0">
                <a:solidFill>
                  <a:schemeClr val="tx1"/>
                </a:solidFill>
                <a:latin typeface="Times New Roman" panose="02020603050405020304" pitchFamily="18" charset="0"/>
                <a:cs typeface="Times New Roman" panose="02020603050405020304" pitchFamily="18" charset="0"/>
              </a:rPr>
              <a:t>(14 October 2025)</a:t>
            </a:r>
            <a:endParaRPr lang="ru-RU" sz="2400" b="1" dirty="0">
              <a:solidFill>
                <a:schemeClr val="tx1"/>
              </a:solidFill>
              <a:latin typeface="Times New Roman" panose="02020603050405020304" pitchFamily="18" charset="0"/>
              <a:cs typeface="Times New Roman" panose="02020603050405020304" pitchFamily="18" charset="0"/>
            </a:endParaRPr>
          </a:p>
        </p:txBody>
      </p:sp>
      <p:pic>
        <p:nvPicPr>
          <p:cNvPr id="6" name="Объект 5">
            <a:extLst>
              <a:ext uri="{FF2B5EF4-FFF2-40B4-BE49-F238E27FC236}">
                <a16:creationId xmlns:a16="http://schemas.microsoft.com/office/drawing/2014/main" id="{E4BAFF58-874E-493B-BF78-C292F4C902AD}"/>
              </a:ext>
            </a:extLst>
          </p:cNvPr>
          <p:cNvPicPr>
            <a:picLocks noGrp="1" noChangeAspect="1"/>
          </p:cNvPicPr>
          <p:nvPr>
            <p:ph idx="1"/>
          </p:nvPr>
        </p:nvPicPr>
        <p:blipFill>
          <a:blip r:embed="rId3"/>
          <a:stretch>
            <a:fillRect/>
          </a:stretch>
        </p:blipFill>
        <p:spPr>
          <a:xfrm>
            <a:off x="575388" y="1156995"/>
            <a:ext cx="5078963" cy="3828575"/>
          </a:xfrm>
          <a:prstGeom prst="rect">
            <a:avLst/>
          </a:prstGeom>
          <a:ln>
            <a:noFill/>
          </a:ln>
          <a:effectLst>
            <a:outerShdw blurRad="292100" dist="139700" dir="2700000" algn="tl" rotWithShape="0">
              <a:srgbClr val="333333">
                <a:alpha val="65000"/>
              </a:srgbClr>
            </a:outerShdw>
          </a:effectLst>
        </p:spPr>
      </p:pic>
      <p:pic>
        <p:nvPicPr>
          <p:cNvPr id="8" name="Рисунок 7">
            <a:extLst>
              <a:ext uri="{FF2B5EF4-FFF2-40B4-BE49-F238E27FC236}">
                <a16:creationId xmlns:a16="http://schemas.microsoft.com/office/drawing/2014/main" id="{21986A23-0527-4E39-B621-4CAF75EC16FE}"/>
              </a:ext>
            </a:extLst>
          </p:cNvPr>
          <p:cNvPicPr>
            <a:picLocks noChangeAspect="1"/>
          </p:cNvPicPr>
          <p:nvPr/>
        </p:nvPicPr>
        <p:blipFill>
          <a:blip r:embed="rId4"/>
          <a:stretch>
            <a:fillRect/>
          </a:stretch>
        </p:blipFill>
        <p:spPr>
          <a:xfrm>
            <a:off x="5987103" y="2243406"/>
            <a:ext cx="5461557" cy="41169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7993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9BEB92-A5C3-441C-9FD6-5DF79E78425B}"/>
              </a:ext>
            </a:extLst>
          </p:cNvPr>
          <p:cNvSpPr>
            <a:spLocks noGrp="1"/>
          </p:cNvSpPr>
          <p:nvPr>
            <p:ph type="title"/>
          </p:nvPr>
        </p:nvSpPr>
        <p:spPr>
          <a:xfrm>
            <a:off x="677333" y="214604"/>
            <a:ext cx="9549018" cy="1156997"/>
          </a:xfrm>
        </p:spPr>
        <p:txBody>
          <a:bodyPr>
            <a:noAutofit/>
          </a:bodyPr>
          <a:lstStyle/>
          <a:p>
            <a:pPr algn="ctr"/>
            <a:r>
              <a:rPr lang="en-US" sz="2400" b="1" dirty="0">
                <a:solidFill>
                  <a:schemeClr val="tx1"/>
                </a:solidFill>
              </a:rPr>
              <a:t>Joint meeting of representatives of the Ministry of Education and Research and the General Inspectorate for Migration of the Ministry of Internal Affairs</a:t>
            </a:r>
            <a:r>
              <a:rPr lang="ro-RO" sz="2400" b="1" dirty="0">
                <a:solidFill>
                  <a:schemeClr val="tx1"/>
                </a:solidFill>
              </a:rPr>
              <a:t/>
            </a:r>
            <a:r>
              <a:rPr lang="en-US" sz="2400" b="1" dirty="0">
                <a:solidFill>
                  <a:schemeClr val="tx1"/>
                </a:solidFill>
              </a:rPr>
              <a:t>(21 November 2025)</a:t>
            </a:r>
            <a:endParaRPr lang="ru-RU" sz="2400" b="1" dirty="0">
              <a:solidFill>
                <a:schemeClr val="tx1"/>
              </a:solidFill>
            </a:endParaRPr>
          </a:p>
        </p:txBody>
      </p:sp>
      <p:pic>
        <p:nvPicPr>
          <p:cNvPr id="4" name="Объект 3">
            <a:extLst>
              <a:ext uri="{FF2B5EF4-FFF2-40B4-BE49-F238E27FC236}">
                <a16:creationId xmlns:a16="http://schemas.microsoft.com/office/drawing/2014/main" id="{06A8F3C1-4DC6-4D29-98F7-1965413B1B2A}"/>
              </a:ext>
            </a:extLst>
          </p:cNvPr>
          <p:cNvPicPr>
            <a:picLocks noGrp="1" noChangeAspect="1"/>
          </p:cNvPicPr>
          <p:nvPr>
            <p:ph idx="1"/>
          </p:nvPr>
        </p:nvPicPr>
        <p:blipFill>
          <a:blip r:embed="rId2"/>
          <a:stretch>
            <a:fillRect/>
          </a:stretch>
        </p:blipFill>
        <p:spPr>
          <a:xfrm>
            <a:off x="226075" y="1640180"/>
            <a:ext cx="5537113" cy="3482326"/>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E248B481-CE39-48DB-A99E-F0A2E87FB101}"/>
              </a:ext>
            </a:extLst>
          </p:cNvPr>
          <p:cNvPicPr>
            <a:picLocks noChangeAspect="1"/>
          </p:cNvPicPr>
          <p:nvPr/>
        </p:nvPicPr>
        <p:blipFill>
          <a:blip r:embed="rId3"/>
          <a:stretch>
            <a:fillRect/>
          </a:stretch>
        </p:blipFill>
        <p:spPr>
          <a:xfrm>
            <a:off x="5859624" y="2640030"/>
            <a:ext cx="6185591" cy="36394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4678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595D-D835-47BF-B3CA-3DB9F876D071}"/>
              </a:ext>
            </a:extLst>
          </p:cNvPr>
          <p:cNvSpPr>
            <a:spLocks noGrp="1"/>
          </p:cNvSpPr>
          <p:nvPr>
            <p:ph type="title"/>
          </p:nvPr>
        </p:nvSpPr>
        <p:spPr>
          <a:xfrm>
            <a:off x="1287624" y="298580"/>
            <a:ext cx="8518848" cy="1110342"/>
          </a:xfrm>
        </p:spPr>
        <p:txBody>
          <a:bodyPr>
            <a:noAutofit/>
          </a:bodyPr>
          <a:lstStyle/>
          <a:p>
            <a:pPr algn="ctr"/>
            <a:r>
              <a:rPr lang="en-US" sz="2000" b="1" dirty="0">
                <a:solidFill>
                  <a:schemeClr val="tx1"/>
                </a:solidFill>
              </a:rPr>
              <a:t>The Ministry of Education and Research of the Republic of Moldova, with the support of NORCAP, organized a working meeting in Chisinau with representatives of the Ministry of Education and Science of Ukraine</a:t>
            </a:r>
            <a:r>
              <a:rPr lang="ru-RU" sz="2000" b="1" dirty="0">
                <a:solidFill>
                  <a:schemeClr val="tx1"/>
                </a:solidFill>
              </a:rPr>
              <a:t/>
            </a:r>
            <a:r>
              <a:rPr lang="en-US" sz="2000" b="1" dirty="0">
                <a:solidFill>
                  <a:schemeClr val="tx1"/>
                </a:solidFill>
              </a:rPr>
              <a:t>(18–19 December 2025)</a:t>
            </a:r>
          </a:p>
        </p:txBody>
      </p:sp>
      <p:pic>
        <p:nvPicPr>
          <p:cNvPr id="4" name="Content Placeholder 3">
            <a:extLst>
              <a:ext uri="{FF2B5EF4-FFF2-40B4-BE49-F238E27FC236}">
                <a16:creationId xmlns:a16="http://schemas.microsoft.com/office/drawing/2014/main" id="{24CE960F-77A7-43AC-8474-F78F401784C6}"/>
              </a:ext>
            </a:extLst>
          </p:cNvPr>
          <p:cNvPicPr>
            <a:picLocks noGrp="1" noChangeAspect="1"/>
          </p:cNvPicPr>
          <p:nvPr>
            <p:ph idx="1"/>
          </p:nvPr>
        </p:nvPicPr>
        <p:blipFill>
          <a:blip r:embed="rId2"/>
          <a:stretch>
            <a:fillRect/>
          </a:stretch>
        </p:blipFill>
        <p:spPr>
          <a:xfrm>
            <a:off x="6222254" y="2197910"/>
            <a:ext cx="5823577" cy="388143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E89C4A9-F5FF-4ABA-997C-A1188F03B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69" y="2677984"/>
            <a:ext cx="5821698" cy="3881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0366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188600-CEE2-4E23-8564-003C26735270}"/>
              </a:ext>
            </a:extLst>
          </p:cNvPr>
          <p:cNvSpPr>
            <a:spLocks noGrp="1"/>
          </p:cNvSpPr>
          <p:nvPr>
            <p:ph type="title"/>
          </p:nvPr>
        </p:nvSpPr>
        <p:spPr>
          <a:xfrm>
            <a:off x="677333" y="345234"/>
            <a:ext cx="9605001" cy="1129004"/>
          </a:xfrm>
        </p:spPr>
        <p:txBody>
          <a:bodyPr>
            <a:noAutofit/>
          </a:bodyPr>
          <a:lstStyle/>
          <a:p>
            <a:pPr algn="ctr"/>
            <a:r>
              <a:rPr lang="ro-MD" sz="2000" b="1" dirty="0">
                <a:solidFill>
                  <a:schemeClr val="tx1"/>
                </a:solidFill>
              </a:rPr>
              <a:t>Training session on career guidance at the “Mihailo Kotsiubynskyi” Theoretical Lyceum in Chișinău</a:t>
            </a:r>
            <a:r>
              <a:rPr lang="ru-RU" sz="2000" b="1" dirty="0">
                <a:solidFill>
                  <a:schemeClr val="tx1"/>
                </a:solidFill>
              </a:rPr>
              <a:t/>
            </a:r>
            <a:r>
              <a:rPr lang="ro-MD" sz="2000" b="1" dirty="0">
                <a:solidFill>
                  <a:schemeClr val="tx1"/>
                </a:solidFill>
              </a:rPr>
              <a:t>(27 November 2025)</a:t>
            </a:r>
            <a:r>
              <a:rPr lang="ru-RU" sz="2000" b="1" dirty="0">
                <a:solidFill>
                  <a:schemeClr val="tx1"/>
                </a:solidFill>
              </a:rPr>
              <a:t>.</a:t>
            </a:r>
            <a:br>
              <a:rPr lang="ru-RU" sz="2000" b="1" dirty="0">
                <a:solidFill>
                  <a:schemeClr val="tx1"/>
                </a:solidFill>
              </a:rPr>
            </a:br>
            <a:r>
              <a:rPr lang="ro-MD" sz="2000" b="1" i="1" dirty="0">
                <a:solidFill>
                  <a:schemeClr val="tx1"/>
                </a:solidFill>
              </a:rPr>
              <a:t>Partner: Moldovan Association of Gestalt Therapy and Psychodrama</a:t>
            </a:r>
            <a:endParaRPr lang="ru-RU" sz="2000" b="1" i="1" dirty="0">
              <a:solidFill>
                <a:schemeClr val="tx1"/>
              </a:solidFill>
            </a:endParaRPr>
          </a:p>
        </p:txBody>
      </p:sp>
      <p:sp>
        <p:nvSpPr>
          <p:cNvPr id="3" name="Объект 2">
            <a:extLst>
              <a:ext uri="{FF2B5EF4-FFF2-40B4-BE49-F238E27FC236}">
                <a16:creationId xmlns:a16="http://schemas.microsoft.com/office/drawing/2014/main" id="{23D640E8-DD1C-4236-8984-17609D91BB0F}"/>
              </a:ext>
            </a:extLst>
          </p:cNvPr>
          <p:cNvSpPr>
            <a:spLocks noGrp="1"/>
          </p:cNvSpPr>
          <p:nvPr>
            <p:ph idx="1"/>
          </p:nvPr>
        </p:nvSpPr>
        <p:spPr>
          <a:xfrm>
            <a:off x="7352522" y="3041780"/>
            <a:ext cx="1921480" cy="2999582"/>
          </a:xfrm>
        </p:spPr>
        <p:txBody>
          <a:bodyPr/>
          <a:lstStyle/>
          <a:p>
            <a:endParaRPr lang="ru-RU" dirty="0"/>
          </a:p>
        </p:txBody>
      </p:sp>
      <p:pic>
        <p:nvPicPr>
          <p:cNvPr id="4" name="Рисунок 3">
            <a:extLst>
              <a:ext uri="{FF2B5EF4-FFF2-40B4-BE49-F238E27FC236}">
                <a16:creationId xmlns:a16="http://schemas.microsoft.com/office/drawing/2014/main" id="{02FA3924-83A3-49D8-B53A-336F045A9EDD}"/>
              </a:ext>
            </a:extLst>
          </p:cNvPr>
          <p:cNvPicPr>
            <a:picLocks noChangeAspect="1"/>
          </p:cNvPicPr>
          <p:nvPr/>
        </p:nvPicPr>
        <p:blipFill>
          <a:blip r:embed="rId3"/>
          <a:stretch>
            <a:fillRect/>
          </a:stretch>
        </p:blipFill>
        <p:spPr>
          <a:xfrm>
            <a:off x="5724264" y="1835361"/>
            <a:ext cx="6032307" cy="4541903"/>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96898164-9357-4536-9F83-88A8584CFA38}"/>
              </a:ext>
            </a:extLst>
          </p:cNvPr>
          <p:cNvPicPr>
            <a:picLocks noChangeAspect="1"/>
          </p:cNvPicPr>
          <p:nvPr/>
        </p:nvPicPr>
        <p:blipFill rotWithShape="1">
          <a:blip r:embed="rId4"/>
          <a:srcRect l="16521" t="2777"/>
          <a:stretch/>
        </p:blipFill>
        <p:spPr>
          <a:xfrm>
            <a:off x="340540" y="1714063"/>
            <a:ext cx="5154916" cy="45203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563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EEF6E1-64EA-4832-9994-A8C25AEA94E5}"/>
              </a:ext>
            </a:extLst>
          </p:cNvPr>
          <p:cNvSpPr>
            <a:spLocks noGrp="1"/>
          </p:cNvSpPr>
          <p:nvPr>
            <p:ph type="title"/>
          </p:nvPr>
        </p:nvSpPr>
        <p:spPr>
          <a:xfrm>
            <a:off x="677334" y="326571"/>
            <a:ext cx="10752666" cy="886409"/>
          </a:xfrm>
        </p:spPr>
        <p:txBody>
          <a:bodyPr>
            <a:noAutofit/>
          </a:bodyPr>
          <a:lstStyle/>
          <a:p>
            <a:pPr algn="ctr"/>
            <a:r>
              <a:rPr lang="en-US" sz="2000" b="1" dirty="0">
                <a:solidFill>
                  <a:schemeClr val="tx1"/>
                </a:solidFill>
              </a:rPr>
              <a:t>Series of workshops on promoting well-being and psychological welfare of teachers working with refugee children</a:t>
            </a:r>
            <a:r>
              <a:rPr lang="ru-RU" sz="2000" b="1" dirty="0">
                <a:solidFill>
                  <a:schemeClr val="tx1"/>
                </a:solidFill>
              </a:rPr>
              <a:t/>
            </a:r>
            <a:r>
              <a:rPr lang="en-US" sz="2000" b="1" dirty="0">
                <a:solidFill>
                  <a:schemeClr val="tx1"/>
                </a:solidFill>
              </a:rPr>
              <a:t>(20 October – 7 November 2025)</a:t>
            </a:r>
            <a:r>
              <a:rPr lang="ru-RU" sz="2000" b="1" dirty="0">
                <a:solidFill>
                  <a:schemeClr val="tx1"/>
                </a:solidFill>
              </a:rPr>
              <a:t>. </a:t>
            </a:r>
            <a:r>
              <a:rPr lang="en-US" sz="2000" b="1" i="1" dirty="0">
                <a:solidFill>
                  <a:schemeClr val="tx1"/>
                </a:solidFill>
              </a:rPr>
              <a:t>Partners: </a:t>
            </a:r>
            <a:r>
              <a:rPr lang="en-US" sz="2000" b="1" i="1" dirty="0" err="1">
                <a:solidFill>
                  <a:schemeClr val="tx1"/>
                </a:solidFill>
              </a:rPr>
              <a:t>Intersos</a:t>
            </a:r>
            <a:r>
              <a:rPr lang="en-US" sz="2000" b="1" i="1" dirty="0">
                <a:solidFill>
                  <a:schemeClr val="tx1"/>
                </a:solidFill>
              </a:rPr>
              <a:t> Moldova and UNHCR Moldova</a:t>
            </a:r>
            <a:endParaRPr lang="ru-RU" sz="2000" b="1" i="1" dirty="0">
              <a:solidFill>
                <a:schemeClr val="tx1"/>
              </a:solidFill>
            </a:endParaRPr>
          </a:p>
        </p:txBody>
      </p:sp>
      <p:pic>
        <p:nvPicPr>
          <p:cNvPr id="4" name="Объект 3">
            <a:extLst>
              <a:ext uri="{FF2B5EF4-FFF2-40B4-BE49-F238E27FC236}">
                <a16:creationId xmlns:a16="http://schemas.microsoft.com/office/drawing/2014/main" id="{544F36EF-24F3-41AA-ABCF-E9707FE94497}"/>
              </a:ext>
            </a:extLst>
          </p:cNvPr>
          <p:cNvPicPr>
            <a:picLocks noGrp="1" noChangeAspect="1"/>
          </p:cNvPicPr>
          <p:nvPr>
            <p:ph idx="1"/>
          </p:nvPr>
        </p:nvPicPr>
        <p:blipFill>
          <a:blip r:embed="rId2"/>
          <a:stretch>
            <a:fillRect/>
          </a:stretch>
        </p:blipFill>
        <p:spPr>
          <a:xfrm>
            <a:off x="5128416" y="1930401"/>
            <a:ext cx="5929493" cy="4447120"/>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E9558C4C-5CAA-4BBC-84F2-5202378DF250}"/>
              </a:ext>
            </a:extLst>
          </p:cNvPr>
          <p:cNvPicPr>
            <a:picLocks noChangeAspect="1"/>
          </p:cNvPicPr>
          <p:nvPr/>
        </p:nvPicPr>
        <p:blipFill>
          <a:blip r:embed="rId3"/>
          <a:stretch>
            <a:fillRect/>
          </a:stretch>
        </p:blipFill>
        <p:spPr>
          <a:xfrm>
            <a:off x="1378209" y="1930401"/>
            <a:ext cx="3335340" cy="44471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2466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864905-8D76-4E58-B1A5-FA5E8C4A9F39}"/>
              </a:ext>
            </a:extLst>
          </p:cNvPr>
          <p:cNvSpPr>
            <a:spLocks noGrp="1"/>
          </p:cNvSpPr>
          <p:nvPr>
            <p:ph type="title"/>
          </p:nvPr>
        </p:nvSpPr>
        <p:spPr>
          <a:xfrm>
            <a:off x="677333" y="298581"/>
            <a:ext cx="10463417" cy="1516773"/>
          </a:xfrm>
        </p:spPr>
        <p:txBody>
          <a:bodyPr>
            <a:normAutofit/>
          </a:bodyPr>
          <a:lstStyle/>
          <a:p>
            <a:pPr algn="ctr"/>
            <a:r>
              <a:rPr lang="en-US" sz="1800" b="1" dirty="0">
                <a:solidFill>
                  <a:schemeClr val="tx1"/>
                </a:solidFill>
              </a:rPr>
              <a:t>Series of information sessions</a:t>
            </a:r>
            <a:r>
              <a:rPr lang="ro-RO" sz="1800" b="1" dirty="0">
                <a:solidFill>
                  <a:schemeClr val="tx1"/>
                </a:solidFill>
              </a:rPr>
              <a:t/>
            </a:r>
            <a:r>
              <a:rPr lang="en-US" sz="1800" b="1" dirty="0">
                <a:solidFill>
                  <a:schemeClr val="tx1"/>
                </a:solidFill>
              </a:rPr>
              <a:t>for teachers on how to work with Roma refugees from Ukraine</a:t>
            </a:r>
            <a:r>
              <a:rPr lang="ro-RO" sz="1800" b="1" dirty="0">
                <a:solidFill>
                  <a:schemeClr val="tx1"/>
                </a:solidFill>
              </a:rPr>
              <a:t>.</a:t>
            </a:r>
            <a:br>
              <a:rPr lang="ro-RO" sz="1800" b="1" dirty="0">
                <a:solidFill>
                  <a:schemeClr val="tx1"/>
                </a:solidFill>
              </a:rPr>
            </a:br>
            <a:r>
              <a:rPr lang="en-US" sz="1800" b="1" dirty="0">
                <a:solidFill>
                  <a:schemeClr val="tx1"/>
                </a:solidFill>
              </a:rPr>
              <a:t>Organized by: the Roma Youth Union “</a:t>
            </a:r>
            <a:r>
              <a:rPr lang="en-US" sz="1800" b="1" dirty="0" err="1">
                <a:solidFill>
                  <a:schemeClr val="tx1"/>
                </a:solidFill>
              </a:rPr>
              <a:t>Tarna</a:t>
            </a:r>
            <a:r>
              <a:rPr lang="en-US" sz="1800" b="1" dirty="0">
                <a:solidFill>
                  <a:schemeClr val="tx1"/>
                </a:solidFill>
              </a:rPr>
              <a:t> Rom”</a:t>
            </a:r>
            <a:r>
              <a:rPr lang="ro-RO" sz="1800" b="1" dirty="0">
                <a:solidFill>
                  <a:schemeClr val="tx1"/>
                </a:solidFill>
              </a:rPr>
              <a:t>. </a:t>
            </a:r>
            <a:br>
              <a:rPr lang="ro-RO" sz="1800" b="1" dirty="0">
                <a:solidFill>
                  <a:schemeClr val="tx1"/>
                </a:solidFill>
              </a:rPr>
            </a:br>
            <a:r>
              <a:rPr lang="en-US" sz="1800" b="1" dirty="0">
                <a:solidFill>
                  <a:schemeClr val="tx1"/>
                </a:solidFill>
              </a:rPr>
              <a:t>With the support of: UNHCR Moldova, UNICEF Moldova, and the Ministry of Education and Research</a:t>
            </a:r>
            <a:endParaRPr lang="ru-RU" sz="1800" b="1" dirty="0">
              <a:solidFill>
                <a:schemeClr val="tx1"/>
              </a:solidFill>
            </a:endParaRPr>
          </a:p>
        </p:txBody>
      </p:sp>
      <p:pic>
        <p:nvPicPr>
          <p:cNvPr id="4" name="Объект 3">
            <a:extLst>
              <a:ext uri="{FF2B5EF4-FFF2-40B4-BE49-F238E27FC236}">
                <a16:creationId xmlns:a16="http://schemas.microsoft.com/office/drawing/2014/main" id="{AD43A3FF-38CD-40A6-B9B4-476082F6E04E}"/>
              </a:ext>
            </a:extLst>
          </p:cNvPr>
          <p:cNvPicPr>
            <a:picLocks noGrp="1" noChangeAspect="1"/>
          </p:cNvPicPr>
          <p:nvPr>
            <p:ph idx="1"/>
          </p:nvPr>
        </p:nvPicPr>
        <p:blipFill>
          <a:blip r:embed="rId2"/>
          <a:stretch>
            <a:fillRect/>
          </a:stretch>
        </p:blipFill>
        <p:spPr>
          <a:xfrm>
            <a:off x="1224625" y="1554097"/>
            <a:ext cx="9564962" cy="50053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3751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77ED94-8297-4E3D-B0EF-1B6244AE3688}"/>
              </a:ext>
            </a:extLst>
          </p:cNvPr>
          <p:cNvSpPr>
            <a:spLocks noGrp="1"/>
          </p:cNvSpPr>
          <p:nvPr>
            <p:ph type="title"/>
          </p:nvPr>
        </p:nvSpPr>
        <p:spPr>
          <a:xfrm>
            <a:off x="677334" y="130629"/>
            <a:ext cx="9800944" cy="1054359"/>
          </a:xfrm>
        </p:spPr>
        <p:txBody>
          <a:bodyPr>
            <a:noAutofit/>
          </a:bodyPr>
          <a:lstStyle/>
          <a:p>
            <a:pPr algn="ctr"/>
            <a:r>
              <a:rPr lang="en-US" sz="2000" b="1" dirty="0">
                <a:solidFill>
                  <a:schemeClr val="tx1"/>
                </a:solidFill>
              </a:rPr>
              <a:t>The SMART project aimed to improve the quality of assistance provided to children affected by crises, in particular refugees from Ukraine, as well as children from host communities.</a:t>
            </a:r>
            <a:br>
              <a:rPr lang="ro-RO" sz="2000" b="1" dirty="0">
                <a:solidFill>
                  <a:schemeClr val="tx1"/>
                </a:solidFill>
              </a:rPr>
            </a:br>
            <a:r>
              <a:rPr lang="en-US" sz="2000" b="1" dirty="0">
                <a:solidFill>
                  <a:schemeClr val="tx1"/>
                </a:solidFill>
              </a:rPr>
              <a:t>Implemented by: Caritas Moldova</a:t>
            </a:r>
            <a:r>
              <a:rPr lang="ro-RO" sz="2000" b="1" dirty="0">
                <a:solidFill>
                  <a:schemeClr val="tx1"/>
                </a:solidFill>
              </a:rPr>
              <a:t>. </a:t>
            </a:r>
            <a:r>
              <a:rPr lang="en-US" sz="2000" b="1" dirty="0">
                <a:solidFill>
                  <a:schemeClr val="tx1"/>
                </a:solidFill>
              </a:rPr>
              <a:t>With the support of: the Ministry of Education and Research</a:t>
            </a:r>
            <a:endParaRPr lang="ru-RU" sz="2000" b="1" dirty="0">
              <a:solidFill>
                <a:schemeClr val="tx1"/>
              </a:solidFill>
            </a:endParaRPr>
          </a:p>
        </p:txBody>
      </p:sp>
      <p:pic>
        <p:nvPicPr>
          <p:cNvPr id="4" name="Объект 3">
            <a:extLst>
              <a:ext uri="{FF2B5EF4-FFF2-40B4-BE49-F238E27FC236}">
                <a16:creationId xmlns:a16="http://schemas.microsoft.com/office/drawing/2014/main" id="{E2F33176-31A7-40F6-A0B3-56AD98A627FF}"/>
              </a:ext>
            </a:extLst>
          </p:cNvPr>
          <p:cNvPicPr>
            <a:picLocks noGrp="1" noChangeAspect="1"/>
          </p:cNvPicPr>
          <p:nvPr>
            <p:ph idx="1"/>
          </p:nvPr>
        </p:nvPicPr>
        <p:blipFill>
          <a:blip r:embed="rId2"/>
          <a:stretch>
            <a:fillRect/>
          </a:stretch>
        </p:blipFill>
        <p:spPr>
          <a:xfrm>
            <a:off x="394505" y="2080728"/>
            <a:ext cx="5593926" cy="3722911"/>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E599AA1C-861A-44C7-9F5C-0AF4F1F4BBFF}"/>
              </a:ext>
            </a:extLst>
          </p:cNvPr>
          <p:cNvPicPr>
            <a:picLocks noChangeAspect="1"/>
          </p:cNvPicPr>
          <p:nvPr/>
        </p:nvPicPr>
        <p:blipFill>
          <a:blip r:embed="rId3"/>
          <a:stretch>
            <a:fillRect/>
          </a:stretch>
        </p:blipFill>
        <p:spPr>
          <a:xfrm>
            <a:off x="6203571" y="2575249"/>
            <a:ext cx="5593928" cy="37229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6487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4DE547-1B93-4FD1-93D3-96BA5FEFE6D2}"/>
              </a:ext>
            </a:extLst>
          </p:cNvPr>
          <p:cNvSpPr>
            <a:spLocks noGrp="1"/>
          </p:cNvSpPr>
          <p:nvPr>
            <p:ph type="title"/>
          </p:nvPr>
        </p:nvSpPr>
        <p:spPr>
          <a:xfrm>
            <a:off x="1063690" y="326571"/>
            <a:ext cx="9769150" cy="1343609"/>
          </a:xfrm>
        </p:spPr>
        <p:txBody>
          <a:bodyPr>
            <a:noAutofit/>
          </a:bodyPr>
          <a:lstStyle/>
          <a:p>
            <a:pPr algn="ctr"/>
            <a:r>
              <a:rPr lang="en-US" sz="2000" b="1" dirty="0">
                <a:solidFill>
                  <a:schemeClr val="tx1"/>
                </a:solidFill>
              </a:rPr>
              <a:t>Project “Together for Education: Empowering Displaced Families in Moldova”</a:t>
            </a:r>
            <a:br>
              <a:rPr lang="ro-RO" sz="2000" b="1" dirty="0">
                <a:solidFill>
                  <a:schemeClr val="tx1"/>
                </a:solidFill>
              </a:rPr>
            </a:br>
            <a:r>
              <a:rPr lang="en-US" sz="2000" b="1" i="1" dirty="0">
                <a:solidFill>
                  <a:schemeClr val="tx1"/>
                </a:solidFill>
              </a:rPr>
              <a:t>Implemented by the National Center for the Prevention of Child Abuse (CNPAC), in partnership with the Norwegian Refugee Council (NRC), with the support of the Ministry of Education and Research (MER)</a:t>
            </a:r>
            <a:endParaRPr lang="ru-RU" sz="2000" b="1" i="1" dirty="0">
              <a:solidFill>
                <a:schemeClr val="tx1"/>
              </a:solidFill>
            </a:endParaRPr>
          </a:p>
        </p:txBody>
      </p:sp>
      <p:pic>
        <p:nvPicPr>
          <p:cNvPr id="4" name="Объект 3">
            <a:extLst>
              <a:ext uri="{FF2B5EF4-FFF2-40B4-BE49-F238E27FC236}">
                <a16:creationId xmlns:a16="http://schemas.microsoft.com/office/drawing/2014/main" id="{20F736B7-39A9-448B-9E83-CDE352705671}"/>
              </a:ext>
            </a:extLst>
          </p:cNvPr>
          <p:cNvPicPr>
            <a:picLocks noGrp="1" noChangeAspect="1"/>
          </p:cNvPicPr>
          <p:nvPr>
            <p:ph idx="1"/>
          </p:nvPr>
        </p:nvPicPr>
        <p:blipFill>
          <a:blip r:embed="rId2"/>
          <a:stretch>
            <a:fillRect/>
          </a:stretch>
        </p:blipFill>
        <p:spPr>
          <a:xfrm>
            <a:off x="511039" y="1670180"/>
            <a:ext cx="5437226" cy="3862873"/>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000A34E1-D0A6-4D3B-8406-87785D750C81}"/>
              </a:ext>
            </a:extLst>
          </p:cNvPr>
          <p:cNvPicPr>
            <a:picLocks noChangeAspect="1"/>
          </p:cNvPicPr>
          <p:nvPr/>
        </p:nvPicPr>
        <p:blipFill>
          <a:blip r:embed="rId3"/>
          <a:stretch>
            <a:fillRect/>
          </a:stretch>
        </p:blipFill>
        <p:spPr>
          <a:xfrm flipH="1">
            <a:off x="6095999" y="2533161"/>
            <a:ext cx="5871542" cy="37929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666582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1584</TotalTime>
  <Words>1164</Words>
  <Application>Microsoft Office PowerPoint</Application>
  <PresentationFormat>Widescreen</PresentationFormat>
  <Paragraphs>162</Paragraphs>
  <Slides>32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Times New Roman</vt:lpstr>
      <vt:lpstr>Trebuchet MS</vt:lpstr>
      <vt:lpstr>Wingdings 3</vt:lpstr>
      <vt:lpstr>Аспект</vt:lpstr>
      <vt:lpstr>Policies of the Ministry of Education and Research regarding Ukrainian refugee children enrolled in educational institutions (Results of 2025)</vt:lpstr>
      <vt:lpstr>Instruction on the integration of children from refugee families from Ukraine and other countries affected by armed conflict into general education institutions in the Republic of Moldova (latest amendment approved by Order of the Minister of Education and Research No. 1126 of  08 August 2024)</vt:lpstr>
      <vt:lpstr>Methodology for the enrollment of children in the 1st grade(approved by Order of the Ministry of Education and Research No. 1951 of 31 December 2024)</vt:lpstr>
      <vt:lpstr>One-time financial assistance in the amount of 1.000 lei, including for children benefiting from temporary protection (provided during the period September–December 2025)</vt:lpstr>
      <vt:lpstr>Free breakfast, including for refugee children studying in educational institutions in the Republic of Moldova</vt:lpstr>
      <vt:lpstr>Exceptional measures regarding the Romanian language and literature examination for Grade IX in the 2025 session and subsequent admission to upper secondary education (lyceum) (approved by Order No. 675 of 08 May 2025)</vt:lpstr>
      <vt:lpstr>Number of refugee children from Ukraine enrolled in schools (by language of instruction and by grade) (December 2025)</vt:lpstr>
      <vt:lpstr>Number of refugee children from Ukraine enrolled in early childhood education institutions (December 2025)</vt:lpstr>
      <vt:lpstr>Admission of Ukrainian citizens to bachelor’s and master’s degree higher education institutions on state-funded places and alignment of tuition fees with the level established for citizens of the Republic of Moldova (approved by Order No. 782 of 27 May 2025)</vt:lpstr>
      <vt:lpstr>Admission of refugee children from Ukraine to vocational and technical education (approved by Order No. 669 of 08 May 2025)</vt:lpstr>
      <vt:lpstr>Two information sessions for parents of refugees from Ukraine on admission to vocational and technical, and higher education (July-August 2025). Organized by: the Ministry of Education and Research, in partnership with UNHCR Moldova and Female Support Force</vt:lpstr>
      <vt:lpstr>Elimination of the requirement for notarized legalization of documents submitted by refugee candidates from Ukraine in the admission process to higher education and vocational and technical education (MER Circulars No. 05/3-5246 and No. 05/3-5273 of 21 July 2025)</vt:lpstr>
      <vt:lpstr>Roadmap of the Ministry of Education and Research for 2025–2026 on the integration of refugee children into schools in the Republic of Moldova (approved by Order No. 490 of 01 April 2025)</vt:lpstr>
      <vt:lpstr>Webpage of the Ministry of Education and Research dedicated to refugees from Ukraine</vt:lpstr>
      <vt:lpstr>Agreement on the mutual recognition of education documents between the Republic of Moldova and Ukraine (approved by the Government of the Republic of Moldova on 5 March 2025)</vt:lpstr>
      <vt:lpstr>Certificates of recognition and equivalence of education documents issued by the Ministry of Education and Research to teachers who are refugees from Ukraine</vt:lpstr>
      <vt:lpstr>“Romanian Language Curriculum for Refugee and Repatriated Children in the Republic of Moldova” (approved by the Ministry of Education and Research on 27 October 2025)</vt:lpstr>
      <vt:lpstr>Opening of Romanian language courses for refugees from Ukraineю Project implemented by: Charity Centre for Refugees. With support from: UNICEF Moldova and Ministry of Education and Research</vt:lpstr>
      <vt:lpstr>Online map of Romanian language learning centers</vt:lpstr>
      <vt:lpstr>Ukrainian language club for refugee pupils at the  “Dimitrie Cantemir” Gymnasium in Stefan Voda (opened in October 2025)</vt:lpstr>
      <vt:lpstr>Fully renovated and equipped classrooms at the  “Taras Shevchenko” Gymnasium in Chisinau</vt:lpstr>
      <vt:lpstr>Classes with instruction in the Ukrainian language  at the “Taras Shevchenko” Gymnasium in the Municipality of Chisinau  (Academic year 2025/2026)</vt:lpstr>
      <vt:lpstr>Renovated and equipped canteen at the Taras Shevchenko Gymnasium(reopened on 1 September 2025). Partner: People in Need</vt:lpstr>
      <vt:lpstr>The practice of direct communication between officials of the Ministry of Education and Research and parents of refugees from Ukraine (26 August 2025).</vt:lpstr>
      <vt:lpstr>Working visit of the Education Group for Ukrainian Refugees to Basarabeasca (14 October 2025)</vt:lpstr>
      <vt:lpstr>Joint meeting of representatives of the Ministry of Education and Research and the General Inspectorate for Migration of the Ministry of Internal Affairs (21 November 2025)</vt:lpstr>
      <vt:lpstr>The Ministry of Education and Research of the Republic of Moldova, with the support of NORCAP, organized a working meeting in Chisinau with representatives of the Ministry of Education and Science of Ukraine (18–19 December 2025)</vt:lpstr>
      <vt:lpstr>Training session on career guidance at the “Mihailo Kotsiubynskyi” Theoretical Lyceum in Chișinău (27 November 2025). Partner: Moldovan Association of Gestalt Therapy and Psychodrama</vt:lpstr>
      <vt:lpstr>Series of workshops on promoting well-being and psychological welfare of teachers working with refugee children (20 October – 7 November 2025). Partners: Intersos Moldova and UNHCR Moldova</vt:lpstr>
      <vt:lpstr>Series of information sessions for teachers on how to work with Roma refugees from Ukraine. Organized by: the Roma Youth Union “Tarna Rom”.  With the support of: UNHCR Moldova, UNICEF Moldova, and the Ministry of Education and Research</vt:lpstr>
      <vt:lpstr>The SMART project aimed to improve the quality of assistance provided to children affected by crises, in particular refugees from Ukraine, as well as children from host communities. Implemented by: Caritas Moldova. With the support of: the Ministry of Education and Research</vt:lpstr>
      <vt:lpstr>Project “Together for Education: Empowering Displaced Families in Moldova” Implemented by the National Center for the Prevention of Child Abuse (CNPAC), in partnership with the Norwegian Refugee Council (NRC), with the support of the Ministry of Education and Research (MER)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Datele Ministerului Educației și Cercetării referitor la copii refugiați din Ucraina</dc:title>
  <dc:creator>Admin</dc:creator>
  <cp:lastModifiedBy>MEC</cp:lastModifiedBy>
  <cp:revision>73</cp:revision>
  <dcterms:created xsi:type="dcterms:W3CDTF">2024-01-25T20:22:11Z</dcterms:created>
  <dcterms:modified xsi:type="dcterms:W3CDTF">2025-12-26T15:57:13Z</dcterms:modified>
</cp:coreProperties>
</file>