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2"/>
  </p:notesMasterIdLst>
  <p:sldIdLst>
    <p:sldId id="298" r:id="rId3"/>
    <p:sldId id="333" r:id="rId4"/>
    <p:sldId id="258" r:id="rId5"/>
    <p:sldId id="314" r:id="rId6"/>
    <p:sldId id="318" r:id="rId7"/>
    <p:sldId id="319" r:id="rId8"/>
    <p:sldId id="322" r:id="rId9"/>
    <p:sldId id="325" r:id="rId10"/>
    <p:sldId id="320" r:id="rId11"/>
    <p:sldId id="326" r:id="rId12"/>
    <p:sldId id="332" r:id="rId13"/>
    <p:sldId id="327" r:id="rId14"/>
    <p:sldId id="328" r:id="rId15"/>
    <p:sldId id="329" r:id="rId16"/>
    <p:sldId id="324" r:id="rId17"/>
    <p:sldId id="331" r:id="rId18"/>
    <p:sldId id="290" r:id="rId19"/>
    <p:sldId id="301" r:id="rId20"/>
    <p:sldId id="330" r:id="rId2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000"/>
    <a:srgbClr val="4F81BD"/>
    <a:srgbClr val="FF66FF"/>
    <a:srgbClr val="66FF99"/>
    <a:srgbClr val="FFFF00"/>
    <a:srgbClr val="7189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404"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15F2F1A9-3A33-4379-A8B0-8FD727D02A8A}" type="datetimeFigureOut">
              <a:rPr lang="ru-RU"/>
              <a:pPr>
                <a:defRPr/>
              </a:pPr>
              <a:t>23.04.2015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7DB8F45F-7879-493F-99F1-677F6A37C5FB}" type="slidenum">
              <a:rPr lang="ru-RU"/>
              <a:pPr>
                <a:defRPr/>
              </a:pPr>
              <a:t>‹#›</a:t>
            </a:fld>
            <a:endParaRPr lang="ru-RU"/>
          </a:p>
        </p:txBody>
      </p:sp>
    </p:spTree>
    <p:extLst>
      <p:ext uri="{BB962C8B-B14F-4D97-AF65-F5344CB8AC3E}">
        <p14:creationId xmlns:p14="http://schemas.microsoft.com/office/powerpoint/2010/main" val="27099270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Faceți clic pentru a edita stilul de titlu Coordonator</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Faceți clic pentru editarea stilului de subtitlu al coordonatorului</a:t>
            </a:r>
            <a:endParaRPr lang="ru-RU"/>
          </a:p>
        </p:txBody>
      </p:sp>
      <p:sp>
        <p:nvSpPr>
          <p:cNvPr id="4" name="Дата 3"/>
          <p:cNvSpPr>
            <a:spLocks noGrp="1"/>
          </p:cNvSpPr>
          <p:nvPr>
            <p:ph type="dt" sz="half" idx="10"/>
          </p:nvPr>
        </p:nvSpPr>
        <p:spPr/>
        <p:txBody>
          <a:bodyPr/>
          <a:lstStyle>
            <a:lvl1pPr>
              <a:defRPr/>
            </a:lvl1pPr>
          </a:lstStyle>
          <a:p>
            <a:pPr>
              <a:defRPr/>
            </a:pPr>
            <a:fld id="{ACFF2E58-F3D8-4C85-AD36-F0A469AB3DE9}" type="datetimeFigureOut">
              <a:rPr lang="ru-RU"/>
              <a:pPr>
                <a:defRPr/>
              </a:pPr>
              <a:t>23.04.2015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FB5B199-49EA-4E41-8066-78F86DACF0A0}"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Faceți clic pentru a edita stilul de titlu Coordonator</a:t>
            </a:r>
            <a:endParaRPr lang="ru-RU"/>
          </a:p>
        </p:txBody>
      </p:sp>
      <p:sp>
        <p:nvSpPr>
          <p:cNvPr id="3" name="Вертикальный текст 2"/>
          <p:cNvSpPr>
            <a:spLocks noGrp="1"/>
          </p:cNvSpPr>
          <p:nvPr>
            <p:ph type="body" orient="vert" idx="1"/>
          </p:nvPr>
        </p:nvSpPr>
        <p:spPr/>
        <p:txBody>
          <a:bodyPr vert="eaVert"/>
          <a:lstStyle/>
          <a:p>
            <a:pPr lvl="0"/>
            <a:r>
              <a:rPr lang="ru-RU" smtClean="0"/>
              <a:t>Faceți clic pentru a edita stilurile de text Coordonator</a:t>
            </a:r>
          </a:p>
          <a:p>
            <a:pPr lvl="1"/>
            <a:r>
              <a:rPr lang="ru-RU" smtClean="0"/>
              <a:t>Al doilea nivel</a:t>
            </a:r>
          </a:p>
          <a:p>
            <a:pPr lvl="2"/>
            <a:r>
              <a:rPr lang="ru-RU" smtClean="0"/>
              <a:t>Al treilea nivel</a:t>
            </a:r>
          </a:p>
          <a:p>
            <a:pPr lvl="3"/>
            <a:r>
              <a:rPr lang="ru-RU" smtClean="0"/>
              <a:t>Al patrulea nivel</a:t>
            </a:r>
          </a:p>
          <a:p>
            <a:pPr lvl="4"/>
            <a:r>
              <a:rPr lang="ru-RU" smtClean="0"/>
              <a:t>Al cincilea nivel</a:t>
            </a:r>
            <a:endParaRPr lang="ru-RU"/>
          </a:p>
        </p:txBody>
      </p:sp>
      <p:sp>
        <p:nvSpPr>
          <p:cNvPr id="4" name="Дата 3"/>
          <p:cNvSpPr>
            <a:spLocks noGrp="1"/>
          </p:cNvSpPr>
          <p:nvPr>
            <p:ph type="dt" sz="half" idx="10"/>
          </p:nvPr>
        </p:nvSpPr>
        <p:spPr/>
        <p:txBody>
          <a:bodyPr/>
          <a:lstStyle>
            <a:lvl1pPr>
              <a:defRPr/>
            </a:lvl1pPr>
          </a:lstStyle>
          <a:p>
            <a:pPr>
              <a:defRPr/>
            </a:pPr>
            <a:fld id="{8930F536-6060-4B31-A676-17A5E7C21639}" type="datetimeFigureOut">
              <a:rPr lang="ru-RU"/>
              <a:pPr>
                <a:defRPr/>
              </a:pPr>
              <a:t>23.04.2015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9C009E0-9A9E-4731-9FA0-15D2FB115D0E}"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Faceți clic pentru a edita stilul de titlu Coordonator</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Faceți clic pentru a edita stilurile de text Coordonator</a:t>
            </a:r>
          </a:p>
          <a:p>
            <a:pPr lvl="1"/>
            <a:r>
              <a:rPr lang="ru-RU" smtClean="0"/>
              <a:t>Al doilea nivel</a:t>
            </a:r>
          </a:p>
          <a:p>
            <a:pPr lvl="2"/>
            <a:r>
              <a:rPr lang="ru-RU" smtClean="0"/>
              <a:t>Al treilea nivel</a:t>
            </a:r>
          </a:p>
          <a:p>
            <a:pPr lvl="3"/>
            <a:r>
              <a:rPr lang="ru-RU" smtClean="0"/>
              <a:t>Al patrulea nivel</a:t>
            </a:r>
          </a:p>
          <a:p>
            <a:pPr lvl="4"/>
            <a:r>
              <a:rPr lang="ru-RU" smtClean="0"/>
              <a:t>Al cincilea nivel</a:t>
            </a:r>
            <a:endParaRPr lang="ru-RU"/>
          </a:p>
        </p:txBody>
      </p:sp>
      <p:sp>
        <p:nvSpPr>
          <p:cNvPr id="4" name="Дата 3"/>
          <p:cNvSpPr>
            <a:spLocks noGrp="1"/>
          </p:cNvSpPr>
          <p:nvPr>
            <p:ph type="dt" sz="half" idx="10"/>
          </p:nvPr>
        </p:nvSpPr>
        <p:spPr/>
        <p:txBody>
          <a:bodyPr/>
          <a:lstStyle>
            <a:lvl1pPr>
              <a:defRPr/>
            </a:lvl1pPr>
          </a:lstStyle>
          <a:p>
            <a:pPr>
              <a:defRPr/>
            </a:pPr>
            <a:fld id="{BF193B78-0C35-4E6E-8F08-6F2CADDFD912}" type="datetimeFigureOut">
              <a:rPr lang="ru-RU"/>
              <a:pPr>
                <a:defRPr/>
              </a:pPr>
              <a:t>23.04.2015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2F1A1FC-6659-430F-B3BF-9B90B3D7D321}"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Faceți clic pentru a edita stilul de titlu Coordonator</a:t>
            </a:r>
            <a:endParaRPr lang="ru-RU"/>
          </a:p>
        </p:txBody>
      </p:sp>
      <p:sp>
        <p:nvSpPr>
          <p:cNvPr id="3" name="Содержимое 2"/>
          <p:cNvSpPr>
            <a:spLocks noGrp="1"/>
          </p:cNvSpPr>
          <p:nvPr>
            <p:ph idx="1"/>
          </p:nvPr>
        </p:nvSpPr>
        <p:spPr/>
        <p:txBody>
          <a:bodyPr/>
          <a:lstStyle/>
          <a:p>
            <a:pPr lvl="0"/>
            <a:r>
              <a:rPr lang="ru-RU" smtClean="0"/>
              <a:t>Faceți clic pentru a edita stilurile de text Coordonator</a:t>
            </a:r>
          </a:p>
          <a:p>
            <a:pPr lvl="1"/>
            <a:r>
              <a:rPr lang="ru-RU" smtClean="0"/>
              <a:t>Al doilea nivel</a:t>
            </a:r>
          </a:p>
          <a:p>
            <a:pPr lvl="2"/>
            <a:r>
              <a:rPr lang="ru-RU" smtClean="0"/>
              <a:t>Al treilea nivel</a:t>
            </a:r>
          </a:p>
          <a:p>
            <a:pPr lvl="3"/>
            <a:r>
              <a:rPr lang="ru-RU" smtClean="0"/>
              <a:t>Al patrulea nivel</a:t>
            </a:r>
          </a:p>
          <a:p>
            <a:pPr lvl="4"/>
            <a:r>
              <a:rPr lang="ru-RU" smtClean="0"/>
              <a:t>Al cincilea nivel</a:t>
            </a:r>
            <a:endParaRPr lang="ru-RU"/>
          </a:p>
        </p:txBody>
      </p:sp>
      <p:sp>
        <p:nvSpPr>
          <p:cNvPr id="4" name="Дата 3"/>
          <p:cNvSpPr>
            <a:spLocks noGrp="1"/>
          </p:cNvSpPr>
          <p:nvPr>
            <p:ph type="dt" sz="half" idx="10"/>
          </p:nvPr>
        </p:nvSpPr>
        <p:spPr/>
        <p:txBody>
          <a:bodyPr/>
          <a:lstStyle>
            <a:lvl1pPr>
              <a:defRPr/>
            </a:lvl1pPr>
          </a:lstStyle>
          <a:p>
            <a:pPr>
              <a:defRPr/>
            </a:pPr>
            <a:fld id="{C8A896EB-80C5-4C7B-95C1-6E5DAB3AFED0}" type="datetimeFigureOut">
              <a:rPr lang="ru-RU"/>
              <a:pPr>
                <a:defRPr/>
              </a:pPr>
              <a:t>23.04.2015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D184D83-48D7-4652-8B1B-D9F6BB0995F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Faceți clic pentru a edita stilul de titlu Coordonator</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Faceți clic pentru a edita stilurile de text Coordonator</a:t>
            </a:r>
          </a:p>
        </p:txBody>
      </p:sp>
      <p:sp>
        <p:nvSpPr>
          <p:cNvPr id="4" name="Дата 3"/>
          <p:cNvSpPr>
            <a:spLocks noGrp="1"/>
          </p:cNvSpPr>
          <p:nvPr>
            <p:ph type="dt" sz="half" idx="10"/>
          </p:nvPr>
        </p:nvSpPr>
        <p:spPr/>
        <p:txBody>
          <a:bodyPr/>
          <a:lstStyle>
            <a:lvl1pPr>
              <a:defRPr/>
            </a:lvl1pPr>
          </a:lstStyle>
          <a:p>
            <a:pPr>
              <a:defRPr/>
            </a:pPr>
            <a:fld id="{D77CFE53-7D93-47C3-8DA6-7715D793A792}" type="datetimeFigureOut">
              <a:rPr lang="ru-RU"/>
              <a:pPr>
                <a:defRPr/>
              </a:pPr>
              <a:t>23.04.2015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0A2818D-377B-4212-8528-6DD76280172B}"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Faceți clic pentru a edita stilul de titlu Coordonator</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Faceți clic pentru a edita stilurile de text Coordonator</a:t>
            </a:r>
          </a:p>
          <a:p>
            <a:pPr lvl="1"/>
            <a:r>
              <a:rPr lang="ru-RU" smtClean="0"/>
              <a:t>Al doilea nivel</a:t>
            </a:r>
          </a:p>
          <a:p>
            <a:pPr lvl="2"/>
            <a:r>
              <a:rPr lang="ru-RU" smtClean="0"/>
              <a:t>Al treilea nivel</a:t>
            </a:r>
          </a:p>
          <a:p>
            <a:pPr lvl="3"/>
            <a:r>
              <a:rPr lang="ru-RU" smtClean="0"/>
              <a:t>Al patrulea nivel</a:t>
            </a:r>
          </a:p>
          <a:p>
            <a:pPr lvl="4"/>
            <a:r>
              <a:rPr lang="ru-RU" smtClean="0"/>
              <a:t>Al cincilea nivel</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Faceți clic pentru a edita stilurile de text Coordonator</a:t>
            </a:r>
          </a:p>
          <a:p>
            <a:pPr lvl="1"/>
            <a:r>
              <a:rPr lang="ru-RU" smtClean="0"/>
              <a:t>Al doilea nivel</a:t>
            </a:r>
          </a:p>
          <a:p>
            <a:pPr lvl="2"/>
            <a:r>
              <a:rPr lang="ru-RU" smtClean="0"/>
              <a:t>Al treilea nivel</a:t>
            </a:r>
          </a:p>
          <a:p>
            <a:pPr lvl="3"/>
            <a:r>
              <a:rPr lang="ru-RU" smtClean="0"/>
              <a:t>Al patrulea nivel</a:t>
            </a:r>
          </a:p>
          <a:p>
            <a:pPr lvl="4"/>
            <a:r>
              <a:rPr lang="ru-RU" smtClean="0"/>
              <a:t>Al cincilea nivel</a:t>
            </a:r>
            <a:endParaRPr lang="ru-RU"/>
          </a:p>
        </p:txBody>
      </p:sp>
      <p:sp>
        <p:nvSpPr>
          <p:cNvPr id="5" name="Дата 3"/>
          <p:cNvSpPr>
            <a:spLocks noGrp="1"/>
          </p:cNvSpPr>
          <p:nvPr>
            <p:ph type="dt" sz="half" idx="10"/>
          </p:nvPr>
        </p:nvSpPr>
        <p:spPr/>
        <p:txBody>
          <a:bodyPr/>
          <a:lstStyle>
            <a:lvl1pPr>
              <a:defRPr/>
            </a:lvl1pPr>
          </a:lstStyle>
          <a:p>
            <a:pPr>
              <a:defRPr/>
            </a:pPr>
            <a:fld id="{8DF34876-EA4E-4E1E-B61B-63F99695A461}" type="datetimeFigureOut">
              <a:rPr lang="ru-RU"/>
              <a:pPr>
                <a:defRPr/>
              </a:pPr>
              <a:t>23.04.2015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C123028-6566-468C-B354-F0D3E70629F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Faceți clic pentru a edita stilul de titlu Coordonator</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Faceți clic pentru a edita stilurile de text Coordonator</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Faceți clic pentru a edita stilurile de text Coordonator</a:t>
            </a:r>
          </a:p>
          <a:p>
            <a:pPr lvl="1"/>
            <a:r>
              <a:rPr lang="ru-RU" smtClean="0"/>
              <a:t>Al doilea nivel</a:t>
            </a:r>
          </a:p>
          <a:p>
            <a:pPr lvl="2"/>
            <a:r>
              <a:rPr lang="ru-RU" smtClean="0"/>
              <a:t>Al treilea nivel</a:t>
            </a:r>
          </a:p>
          <a:p>
            <a:pPr lvl="3"/>
            <a:r>
              <a:rPr lang="ru-RU" smtClean="0"/>
              <a:t>Al patrulea nivel</a:t>
            </a:r>
          </a:p>
          <a:p>
            <a:pPr lvl="4"/>
            <a:r>
              <a:rPr lang="ru-RU" smtClean="0"/>
              <a:t>Al cincilea nivel</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Faceți clic pentru a edita stilurile de text Coordonator</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Faceți clic pentru a edita stilurile de text Coordonator</a:t>
            </a:r>
          </a:p>
          <a:p>
            <a:pPr lvl="1"/>
            <a:r>
              <a:rPr lang="ru-RU" smtClean="0"/>
              <a:t>Al doilea nivel</a:t>
            </a:r>
          </a:p>
          <a:p>
            <a:pPr lvl="2"/>
            <a:r>
              <a:rPr lang="ru-RU" smtClean="0"/>
              <a:t>Al treilea nivel</a:t>
            </a:r>
          </a:p>
          <a:p>
            <a:pPr lvl="3"/>
            <a:r>
              <a:rPr lang="ru-RU" smtClean="0"/>
              <a:t>Al patrulea nivel</a:t>
            </a:r>
          </a:p>
          <a:p>
            <a:pPr lvl="4"/>
            <a:r>
              <a:rPr lang="ru-RU" smtClean="0"/>
              <a:t>Al cincilea nivel</a:t>
            </a:r>
            <a:endParaRPr lang="ru-RU"/>
          </a:p>
        </p:txBody>
      </p:sp>
      <p:sp>
        <p:nvSpPr>
          <p:cNvPr id="7" name="Дата 3"/>
          <p:cNvSpPr>
            <a:spLocks noGrp="1"/>
          </p:cNvSpPr>
          <p:nvPr>
            <p:ph type="dt" sz="half" idx="10"/>
          </p:nvPr>
        </p:nvSpPr>
        <p:spPr/>
        <p:txBody>
          <a:bodyPr/>
          <a:lstStyle>
            <a:lvl1pPr>
              <a:defRPr/>
            </a:lvl1pPr>
          </a:lstStyle>
          <a:p>
            <a:pPr>
              <a:defRPr/>
            </a:pPr>
            <a:fld id="{1E663A56-88A5-4CBB-80FF-36AB59041DF8}" type="datetimeFigureOut">
              <a:rPr lang="ru-RU"/>
              <a:pPr>
                <a:defRPr/>
              </a:pPr>
              <a:t>23.04.2015</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7C595A86-7344-4E98-A543-C11BA9E5356B}"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Faceți clic pentru a edita stilul de titlu Coordonator</a:t>
            </a:r>
            <a:endParaRPr lang="ru-RU"/>
          </a:p>
        </p:txBody>
      </p:sp>
      <p:sp>
        <p:nvSpPr>
          <p:cNvPr id="3" name="Дата 3"/>
          <p:cNvSpPr>
            <a:spLocks noGrp="1"/>
          </p:cNvSpPr>
          <p:nvPr>
            <p:ph type="dt" sz="half" idx="10"/>
          </p:nvPr>
        </p:nvSpPr>
        <p:spPr/>
        <p:txBody>
          <a:bodyPr/>
          <a:lstStyle>
            <a:lvl1pPr>
              <a:defRPr/>
            </a:lvl1pPr>
          </a:lstStyle>
          <a:p>
            <a:pPr>
              <a:defRPr/>
            </a:pPr>
            <a:fld id="{743AA79B-267F-428E-BF67-77DCD8551DE5}" type="datetimeFigureOut">
              <a:rPr lang="ru-RU"/>
              <a:pPr>
                <a:defRPr/>
              </a:pPr>
              <a:t>23.04.2015</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9232152D-19DE-48FB-8C26-1C7B98E8B42A}"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D16425EE-D12E-456D-B1B4-6F352F82E4C3}" type="datetimeFigureOut">
              <a:rPr lang="ru-RU"/>
              <a:pPr>
                <a:defRPr/>
              </a:pPr>
              <a:t>23.04.2015</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895F0BAA-2BF4-44CD-AC6B-6D13597E43F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Faceți clic pentru a edita stilul de titlu Coordonator</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Faceți clic pentru a edita stilurile de text Coordonator</a:t>
            </a:r>
          </a:p>
          <a:p>
            <a:pPr lvl="1"/>
            <a:r>
              <a:rPr lang="ru-RU" smtClean="0"/>
              <a:t>Al doilea nivel</a:t>
            </a:r>
          </a:p>
          <a:p>
            <a:pPr lvl="2"/>
            <a:r>
              <a:rPr lang="ru-RU" smtClean="0"/>
              <a:t>Al treilea nivel</a:t>
            </a:r>
          </a:p>
          <a:p>
            <a:pPr lvl="3"/>
            <a:r>
              <a:rPr lang="ru-RU" smtClean="0"/>
              <a:t>Al patrulea nivel</a:t>
            </a:r>
          </a:p>
          <a:p>
            <a:pPr lvl="4"/>
            <a:r>
              <a:rPr lang="ru-RU" smtClean="0"/>
              <a:t>Al cincilea nivel</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Faceți clic pentru a edita stilurile de text Coordonator</a:t>
            </a:r>
          </a:p>
        </p:txBody>
      </p:sp>
      <p:sp>
        <p:nvSpPr>
          <p:cNvPr id="5" name="Дата 3"/>
          <p:cNvSpPr>
            <a:spLocks noGrp="1"/>
          </p:cNvSpPr>
          <p:nvPr>
            <p:ph type="dt" sz="half" idx="10"/>
          </p:nvPr>
        </p:nvSpPr>
        <p:spPr/>
        <p:txBody>
          <a:bodyPr/>
          <a:lstStyle>
            <a:lvl1pPr>
              <a:defRPr/>
            </a:lvl1pPr>
          </a:lstStyle>
          <a:p>
            <a:pPr>
              <a:defRPr/>
            </a:pPr>
            <a:fld id="{8B4DDAC7-5568-4E6B-89A3-9323AC7AF529}" type="datetimeFigureOut">
              <a:rPr lang="ru-RU"/>
              <a:pPr>
                <a:defRPr/>
              </a:pPr>
              <a:t>23.04.2015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E70C546-A3C6-45EB-94D1-C85CD253EE0D}"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Faceți clic pentru a edita stilul de titlu Coordonator</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Faceți clic pe pictogramă pentru a adăuga o imagine</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Faceți clic pentru a edita stilurile de text Coordonator</a:t>
            </a:r>
          </a:p>
        </p:txBody>
      </p:sp>
      <p:sp>
        <p:nvSpPr>
          <p:cNvPr id="5" name="Дата 3"/>
          <p:cNvSpPr>
            <a:spLocks noGrp="1"/>
          </p:cNvSpPr>
          <p:nvPr>
            <p:ph type="dt" sz="half" idx="10"/>
          </p:nvPr>
        </p:nvSpPr>
        <p:spPr/>
        <p:txBody>
          <a:bodyPr/>
          <a:lstStyle>
            <a:lvl1pPr>
              <a:defRPr/>
            </a:lvl1pPr>
          </a:lstStyle>
          <a:p>
            <a:pPr>
              <a:defRPr/>
            </a:pPr>
            <a:fld id="{E214B537-9C3B-41A6-A241-A819BC507A3A}" type="datetimeFigureOut">
              <a:rPr lang="ru-RU"/>
              <a:pPr>
                <a:defRPr/>
              </a:pPr>
              <a:t>23.04.2015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F4B8069-609D-4756-B428-69B8D84EED5F}"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1367013A-6F55-4A6B-A15F-E72C6CC4B497}" type="datetimeFigureOut">
              <a:rPr lang="ru-RU"/>
              <a:pPr>
                <a:defRPr/>
              </a:pPr>
              <a:t>23.04.2015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AF5A858-CC56-4AC9-8E22-E384B87F19A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entury Gothic" pitchFamily="34" charset="0"/>
        </a:defRPr>
      </a:lvl2pPr>
      <a:lvl3pPr algn="ctr" rtl="0" eaLnBrk="0" fontAlgn="base" hangingPunct="0">
        <a:spcBef>
          <a:spcPct val="0"/>
        </a:spcBef>
        <a:spcAft>
          <a:spcPct val="0"/>
        </a:spcAft>
        <a:defRPr sz="4400">
          <a:solidFill>
            <a:schemeClr val="tx1"/>
          </a:solidFill>
          <a:latin typeface="Century Gothic" pitchFamily="34" charset="0"/>
        </a:defRPr>
      </a:lvl3pPr>
      <a:lvl4pPr algn="ctr" rtl="0" eaLnBrk="0" fontAlgn="base" hangingPunct="0">
        <a:spcBef>
          <a:spcPct val="0"/>
        </a:spcBef>
        <a:spcAft>
          <a:spcPct val="0"/>
        </a:spcAft>
        <a:defRPr sz="4400">
          <a:solidFill>
            <a:schemeClr val="tx1"/>
          </a:solidFill>
          <a:latin typeface="Century Gothic" pitchFamily="34" charset="0"/>
        </a:defRPr>
      </a:lvl4pPr>
      <a:lvl5pPr algn="ctr" rtl="0" eaLnBrk="0" fontAlgn="base" hangingPunct="0">
        <a:spcBef>
          <a:spcPct val="0"/>
        </a:spcBef>
        <a:spcAft>
          <a:spcPct val="0"/>
        </a:spcAft>
        <a:defRPr sz="4400">
          <a:solidFill>
            <a:schemeClr val="tx1"/>
          </a:solidFill>
          <a:latin typeface="Century Gothic"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11560" y="2996952"/>
            <a:ext cx="8229600" cy="1143000"/>
          </a:xfrm>
        </p:spPr>
        <p:txBody>
          <a:bodyPr/>
          <a:lstStyle/>
          <a:p>
            <a:r>
              <a:rPr lang="ro-RO" altLang="ru-RU" b="1" dirty="0" smtClean="0">
                <a:solidFill>
                  <a:srgbClr val="FFFF00"/>
                </a:solidFill>
              </a:rPr>
              <a:t>ÎNVĂŢĂMÂNTUL PRIMAR DIN REPUBLICA MOLDOVA – O ŞANSĂ ACTIVĂ PENTRU </a:t>
            </a:r>
            <a:r>
              <a:rPr lang="en-US" altLang="ru-RU" b="1" dirty="0" smtClean="0">
                <a:solidFill>
                  <a:srgbClr val="FFFF00"/>
                </a:solidFill>
              </a:rPr>
              <a:t>TO</a:t>
            </a:r>
            <a:r>
              <a:rPr lang="ro-RO" altLang="ru-RU" b="1" dirty="0" smtClean="0">
                <a:solidFill>
                  <a:srgbClr val="FFFF00"/>
                </a:solidFill>
              </a:rPr>
              <a:t>ŢI COPIII Ş</a:t>
            </a:r>
            <a:r>
              <a:rPr lang="en-US" altLang="ru-RU" b="1" dirty="0" smtClean="0">
                <a:solidFill>
                  <a:srgbClr val="FFFF00"/>
                </a:solidFill>
              </a:rPr>
              <a:t>I </a:t>
            </a:r>
            <a:r>
              <a:rPr lang="ro-RO" altLang="ru-RU" b="1" dirty="0" smtClean="0">
                <a:solidFill>
                  <a:srgbClr val="FFFF00"/>
                </a:solidFill>
              </a:rPr>
              <a:t>PENTRU </a:t>
            </a:r>
            <a:r>
              <a:rPr lang="en-US" altLang="ru-RU" b="1" dirty="0" smtClean="0">
                <a:solidFill>
                  <a:srgbClr val="FFFF00"/>
                </a:solidFill>
              </a:rPr>
              <a:t>FIECARE</a:t>
            </a:r>
            <a:r>
              <a:rPr lang="ru-RU" altLang="ru-RU" dirty="0" smtClean="0">
                <a:solidFill>
                  <a:srgbClr val="FFFF00"/>
                </a:solidFill>
              </a:rPr>
              <a:t/>
            </a:r>
            <a:br>
              <a:rPr lang="ru-RU" altLang="ru-RU" dirty="0" smtClean="0">
                <a:solidFill>
                  <a:srgbClr val="FFFF00"/>
                </a:solidFill>
              </a:rPr>
            </a:br>
            <a:endParaRPr lang="ro-RO" dirty="0">
              <a:solidFill>
                <a:srgbClr val="FFFF00"/>
              </a:solidFill>
            </a:endParaRP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smtClean="0">
                <a:solidFill>
                  <a:srgbClr val="FFFF00"/>
                </a:solidFill>
              </a:rPr>
              <a:t>Școala primară  - prietenoasă copilului</a:t>
            </a:r>
            <a:endParaRPr lang="ro-RO" dirty="0"/>
          </a:p>
        </p:txBody>
      </p:sp>
      <p:sp>
        <p:nvSpPr>
          <p:cNvPr id="3" name="Content Placeholder 2"/>
          <p:cNvSpPr>
            <a:spLocks noGrp="1"/>
          </p:cNvSpPr>
          <p:nvPr>
            <p:ph idx="1"/>
          </p:nvPr>
        </p:nvSpPr>
        <p:spPr/>
        <p:txBody>
          <a:bodyPr/>
          <a:lstStyle/>
          <a:p>
            <a:r>
              <a:rPr lang="ro-RO" sz="2400" dirty="0" smtClean="0">
                <a:solidFill>
                  <a:schemeClr val="bg1">
                    <a:lumMod val="95000"/>
                  </a:schemeClr>
                </a:solidFill>
              </a:rPr>
              <a:t>fiecare copil este capabil să învețe </a:t>
            </a:r>
          </a:p>
          <a:p>
            <a:r>
              <a:rPr lang="ro-RO" sz="2400" dirty="0" smtClean="0">
                <a:solidFill>
                  <a:schemeClr val="bg1">
                    <a:lumMod val="95000"/>
                  </a:schemeClr>
                </a:solidFill>
              </a:rPr>
              <a:t>Misiunea școlii primare este de a dezvolta potențialul fiecăruia;</a:t>
            </a:r>
          </a:p>
          <a:p>
            <a:r>
              <a:rPr lang="it-IT" sz="2400" dirty="0" smtClean="0">
                <a:solidFill>
                  <a:schemeClr val="bg1">
                    <a:lumMod val="95000"/>
                  </a:schemeClr>
                </a:solidFill>
              </a:rPr>
              <a:t>􀂆 abili</a:t>
            </a:r>
            <a:r>
              <a:rPr lang="ro-RO" sz="2400" dirty="0" err="1" smtClean="0">
                <a:solidFill>
                  <a:schemeClr val="bg1">
                    <a:lumMod val="95000"/>
                  </a:schemeClr>
                </a:solidFill>
              </a:rPr>
              <a:t>ăț</a:t>
            </a:r>
            <a:r>
              <a:rPr lang="it-IT" sz="2400" dirty="0" smtClean="0">
                <a:solidFill>
                  <a:schemeClr val="bg1">
                    <a:lumMod val="95000"/>
                  </a:schemeClr>
                </a:solidFill>
              </a:rPr>
              <a:t>ile copiilor pot fi modificate printr-o instruire eficace;</a:t>
            </a:r>
          </a:p>
          <a:p>
            <a:r>
              <a:rPr lang="ro-RO" sz="2400" dirty="0" smtClean="0">
                <a:solidFill>
                  <a:schemeClr val="bg1">
                    <a:lumMod val="95000"/>
                  </a:schemeClr>
                </a:solidFill>
              </a:rPr>
              <a:t>􀂆 inteligența nu este distribuită diferit: unii copii sunt mai inteligenți, alții mai puțin inteligenți, ci există</a:t>
            </a:r>
          </a:p>
          <a:p>
            <a:r>
              <a:rPr lang="it-IT" sz="2400" dirty="0" smtClean="0">
                <a:solidFill>
                  <a:schemeClr val="bg1">
                    <a:lumMod val="95000"/>
                  </a:schemeClr>
                </a:solidFill>
              </a:rPr>
              <a:t>mai multe tipuri de inteligen</a:t>
            </a:r>
            <a:r>
              <a:rPr lang="ro-RO" sz="2400" dirty="0" err="1" smtClean="0">
                <a:solidFill>
                  <a:schemeClr val="bg1">
                    <a:lumMod val="95000"/>
                  </a:schemeClr>
                </a:solidFill>
              </a:rPr>
              <a:t>ță</a:t>
            </a:r>
            <a:r>
              <a:rPr lang="it-IT" sz="2400" dirty="0" smtClean="0">
                <a:solidFill>
                  <a:schemeClr val="bg1">
                    <a:lumMod val="95000"/>
                  </a:schemeClr>
                </a:solidFill>
              </a:rPr>
              <a:t> ce trebuie identificate, dezvoltate </a:t>
            </a:r>
            <a:r>
              <a:rPr lang="ro-RO" sz="2400" dirty="0" smtClean="0">
                <a:solidFill>
                  <a:schemeClr val="bg1">
                    <a:lumMod val="95000"/>
                  </a:schemeClr>
                </a:solidFill>
              </a:rPr>
              <a:t>ș</a:t>
            </a:r>
            <a:r>
              <a:rPr lang="it-IT" sz="2400" dirty="0" smtClean="0">
                <a:solidFill>
                  <a:schemeClr val="bg1">
                    <a:lumMod val="95000"/>
                  </a:schemeClr>
                </a:solidFill>
              </a:rPr>
              <a:t>i valorizate pentru fiecare copil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ine 4" descr="1396791_884344298258780_3634084111290947417_o.jpg"/>
          <p:cNvPicPr>
            <a:picLocks noGrp="1" noChangeAspect="1"/>
          </p:cNvPicPr>
          <p:nvPr>
            <p:ph idx="1"/>
          </p:nvPr>
        </p:nvPicPr>
        <p:blipFill>
          <a:blip r:embed="rId2" cstate="print"/>
          <a:srcRect/>
          <a:stretch>
            <a:fillRect/>
          </a:stretch>
        </p:blipFill>
        <p:spPr bwMode="auto">
          <a:xfrm>
            <a:off x="395536" y="548680"/>
            <a:ext cx="8522544" cy="568863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err="1" smtClean="0">
                <a:solidFill>
                  <a:srgbClr val="FFFF00"/>
                </a:solidFill>
              </a:rPr>
              <a:t>Curricula</a:t>
            </a:r>
            <a:r>
              <a:rPr lang="ro-RO" b="1" dirty="0" smtClean="0">
                <a:solidFill>
                  <a:srgbClr val="FFFF00"/>
                </a:solidFill>
              </a:rPr>
              <a:t> opționale</a:t>
            </a:r>
            <a:endParaRPr lang="ro-RO" b="1" dirty="0">
              <a:solidFill>
                <a:srgbClr val="FFFF00"/>
              </a:solidFill>
            </a:endParaRPr>
          </a:p>
        </p:txBody>
      </p:sp>
      <p:sp>
        <p:nvSpPr>
          <p:cNvPr id="3" name="Content Placeholder 2"/>
          <p:cNvSpPr>
            <a:spLocks noGrp="1"/>
          </p:cNvSpPr>
          <p:nvPr>
            <p:ph idx="1"/>
          </p:nvPr>
        </p:nvSpPr>
        <p:spPr>
          <a:xfrm>
            <a:off x="251520" y="1340769"/>
            <a:ext cx="8892480" cy="4608512"/>
          </a:xfrm>
        </p:spPr>
        <p:txBody>
          <a:bodyPr/>
          <a:lstStyle/>
          <a:p>
            <a:r>
              <a:rPr lang="ro-RO" sz="2800" dirty="0" smtClean="0">
                <a:solidFill>
                  <a:schemeClr val="bg1"/>
                </a:solidFill>
              </a:rPr>
              <a:t>Școala primară dezvoltă și un curriculum la decizia școlii în conformitate cu interesele și nevoile copiilor, necesar pentru dezvoltarea de abilități de bun locuitor al comunității și adult într-o lume în schimbare.</a:t>
            </a:r>
          </a:p>
          <a:p>
            <a:r>
              <a:rPr lang="ro-RO" sz="2800" dirty="0" smtClean="0">
                <a:solidFill>
                  <a:schemeClr val="bg1"/>
                </a:solidFill>
              </a:rPr>
              <a:t> Opțiunea elevului pentru un curs la decizia școlii este rezultatul unui proces de consultare și negociere la care participă toți factorii implicați și în care copiii au un cuvânt important de spus.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smtClean="0">
                <a:solidFill>
                  <a:srgbClr val="FFFF00"/>
                </a:solidFill>
              </a:rPr>
              <a:t>Programul activităților </a:t>
            </a:r>
            <a:r>
              <a:rPr lang="ro-RO" b="1" dirty="0" err="1" smtClean="0">
                <a:solidFill>
                  <a:srgbClr val="FFFF00"/>
                </a:solidFill>
              </a:rPr>
              <a:t>extraclasă</a:t>
            </a:r>
            <a:r>
              <a:rPr lang="ro-RO" b="1" dirty="0" smtClean="0">
                <a:solidFill>
                  <a:srgbClr val="FFFF00"/>
                </a:solidFill>
              </a:rPr>
              <a:t> </a:t>
            </a:r>
            <a:endParaRPr lang="ro-RO" b="1" dirty="0">
              <a:solidFill>
                <a:srgbClr val="FFFF00"/>
              </a:solidFill>
            </a:endParaRPr>
          </a:p>
        </p:txBody>
      </p:sp>
      <p:sp>
        <p:nvSpPr>
          <p:cNvPr id="3" name="Content Placeholder 2"/>
          <p:cNvSpPr>
            <a:spLocks noGrp="1"/>
          </p:cNvSpPr>
          <p:nvPr>
            <p:ph idx="1"/>
          </p:nvPr>
        </p:nvSpPr>
        <p:spPr/>
        <p:txBody>
          <a:bodyPr/>
          <a:lstStyle/>
          <a:p>
            <a:r>
              <a:rPr lang="ro-RO" sz="3600" dirty="0" smtClean="0">
                <a:solidFill>
                  <a:schemeClr val="bg1"/>
                </a:solidFill>
              </a:rPr>
              <a:t>este generos în tematici și activități ce au în vedere crearea de oportunități de petrecere a timpului liber, educația pentru valori, formarea de abilități specifice, valorizarea talentelor și preocupărilor copiilor etc.</a:t>
            </a:r>
          </a:p>
          <a:p>
            <a:endParaRPr lang="ro-RO" sz="3600" dirty="0" smtClean="0">
              <a:solidFill>
                <a:schemeClr val="bg1"/>
              </a:solidFill>
            </a:endParaRPr>
          </a:p>
          <a:p>
            <a:endParaRPr lang="ro-RO" sz="3600" dirty="0" smtClean="0">
              <a:solidFill>
                <a:schemeClr val="bg1"/>
              </a:solidFill>
            </a:endParaRPr>
          </a:p>
          <a:p>
            <a:endParaRPr lang="ro-RO" sz="3600"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smtClean="0">
                <a:solidFill>
                  <a:srgbClr val="FFFF00"/>
                </a:solidFill>
              </a:rPr>
              <a:t>Evaluarea pe proces a elevilor din școala primară</a:t>
            </a:r>
            <a:endParaRPr lang="ro-RO" b="1" dirty="0">
              <a:solidFill>
                <a:srgbClr val="FFFF00"/>
              </a:solidFill>
            </a:endParaRPr>
          </a:p>
        </p:txBody>
      </p:sp>
      <p:sp>
        <p:nvSpPr>
          <p:cNvPr id="3" name="Content Placeholder 2"/>
          <p:cNvSpPr>
            <a:spLocks noGrp="1"/>
          </p:cNvSpPr>
          <p:nvPr>
            <p:ph idx="1"/>
          </p:nvPr>
        </p:nvSpPr>
        <p:spPr>
          <a:xfrm>
            <a:off x="457200" y="1600201"/>
            <a:ext cx="8229600" cy="3701008"/>
          </a:xfrm>
        </p:spPr>
        <p:txBody>
          <a:bodyPr/>
          <a:lstStyle/>
          <a:p>
            <a:r>
              <a:rPr lang="ro-RO" sz="2400" dirty="0" smtClean="0">
                <a:solidFill>
                  <a:schemeClr val="bg1"/>
                </a:solidFill>
              </a:rPr>
              <a:t>se realizează într-o modalitate care să încurajeze dezvoltarea și progresul, să stimuleze și să motiveze învățarea. </a:t>
            </a:r>
          </a:p>
          <a:p>
            <a:r>
              <a:rPr lang="ro-RO" sz="2400" dirty="0" smtClean="0">
                <a:solidFill>
                  <a:schemeClr val="bg1"/>
                </a:solidFill>
              </a:rPr>
              <a:t>Elevii știu ce se așteaptă de la ei atunci când sunt evaluați, evaluarea fiind considerată o posibilitate de reflecție asupra rezultatelor învățării. </a:t>
            </a:r>
          </a:p>
          <a:p>
            <a:r>
              <a:rPr lang="ro-RO" sz="2400" dirty="0" smtClean="0">
                <a:solidFill>
                  <a:schemeClr val="bg1"/>
                </a:solidFill>
              </a:rPr>
              <a:t>Se folosesc metode alternative / complementare de evaluare — proiectul, portofoliul, fișa de observație etc. și se evaluează și modul în care se lucrează în grupuri mici, precum și inițiativa, creativitatea etc.</a:t>
            </a:r>
            <a:endParaRPr lang="ro-RO" sz="2400"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ro-RO" b="1" dirty="0" smtClean="0">
                <a:solidFill>
                  <a:srgbClr val="FFFF00"/>
                </a:solidFill>
              </a:rPr>
              <a:t>Evaluarea finală a elevilor din școala primară</a:t>
            </a:r>
            <a:endParaRPr lang="ro-RO" dirty="0"/>
          </a:p>
        </p:txBody>
      </p:sp>
      <p:sp>
        <p:nvSpPr>
          <p:cNvPr id="12291" name="Substituent text 3"/>
          <p:cNvSpPr>
            <a:spLocks noGrp="1"/>
          </p:cNvSpPr>
          <p:nvPr>
            <p:ph idx="1"/>
          </p:nvPr>
        </p:nvSpPr>
        <p:spPr>
          <a:xfrm>
            <a:off x="457200" y="2132856"/>
            <a:ext cx="8229600" cy="3993307"/>
          </a:xfrm>
        </p:spPr>
        <p:txBody>
          <a:bodyPr/>
          <a:lstStyle/>
          <a:p>
            <a:pPr algn="ctr"/>
            <a:r>
              <a:rPr lang="ro-MO" altLang="ru-RU" sz="4000" dirty="0" err="1" smtClean="0">
                <a:solidFill>
                  <a:schemeClr val="bg1"/>
                </a:solidFill>
              </a:rPr>
              <a:t>Învățămîntul</a:t>
            </a:r>
            <a:r>
              <a:rPr lang="ro-MO" altLang="ru-RU" sz="4000" dirty="0" smtClean="0">
                <a:solidFill>
                  <a:schemeClr val="bg1"/>
                </a:solidFill>
              </a:rPr>
              <a:t> primar se finalizează cu testarea națională, organizată în baza metodologiei aprobate de Ministerul Educației.</a:t>
            </a:r>
            <a:endParaRPr lang="ro-RO" altLang="ru-RU" sz="4000" dirty="0" smtClean="0">
              <a:solidFill>
                <a:schemeClr val="bg1"/>
              </a:solidFill>
            </a:endParaRPr>
          </a:p>
          <a:p>
            <a:pPr algn="ctr"/>
            <a:endParaRPr lang="ro-RO" altLang="ru-RU" sz="2000"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ine 4" descr="10620822_444271899045651_6586351368445956901_n.jpg"/>
          <p:cNvPicPr>
            <a:picLocks noChangeAspect="1"/>
          </p:cNvPicPr>
          <p:nvPr/>
        </p:nvPicPr>
        <p:blipFill>
          <a:blip r:embed="rId2" cstate="print"/>
          <a:srcRect/>
          <a:stretch>
            <a:fillRect/>
          </a:stretch>
        </p:blipFill>
        <p:spPr bwMode="auto">
          <a:xfrm>
            <a:off x="611560" y="1484784"/>
            <a:ext cx="7901389" cy="5229200"/>
          </a:xfrm>
          <a:prstGeom prst="rect">
            <a:avLst/>
          </a:prstGeom>
          <a:noFill/>
          <a:ln w="9525">
            <a:noFill/>
            <a:miter lim="800000"/>
            <a:headEnd/>
            <a:tailEnd/>
          </a:ln>
        </p:spPr>
      </p:pic>
      <p:sp>
        <p:nvSpPr>
          <p:cNvPr id="5" name="Title 4"/>
          <p:cNvSpPr>
            <a:spLocks noGrp="1"/>
          </p:cNvSpPr>
          <p:nvPr>
            <p:ph type="title"/>
          </p:nvPr>
        </p:nvSpPr>
        <p:spPr>
          <a:xfrm>
            <a:off x="457200" y="125760"/>
            <a:ext cx="8229600" cy="1143000"/>
          </a:xfrm>
        </p:spPr>
        <p:txBody>
          <a:bodyPr/>
          <a:lstStyle/>
          <a:p>
            <a:r>
              <a:rPr lang="ro-RO" b="1" dirty="0" smtClean="0">
                <a:solidFill>
                  <a:srgbClr val="FFFF66"/>
                </a:solidFill>
              </a:rPr>
              <a:t>Profilul absolventului claselor primare</a:t>
            </a:r>
            <a:endParaRPr lang="ro-RO"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39552" y="332656"/>
            <a:ext cx="8229600" cy="1143000"/>
          </a:xfrm>
        </p:spPr>
        <p:txBody>
          <a:bodyPr/>
          <a:lstStyle/>
          <a:p>
            <a:pPr lvl="0"/>
            <a:r>
              <a:rPr lang="ro-RO" b="1" dirty="0" smtClean="0">
                <a:solidFill>
                  <a:srgbClr val="FFFF66"/>
                </a:solidFill>
              </a:rPr>
              <a:t>Profilul absolventului claselor primare</a:t>
            </a:r>
            <a:endParaRPr lang="ro-RO" b="1" dirty="0">
              <a:solidFill>
                <a:srgbClr val="FFFF66"/>
              </a:solidFill>
            </a:endParaRPr>
          </a:p>
        </p:txBody>
      </p:sp>
      <p:sp>
        <p:nvSpPr>
          <p:cNvPr id="7" name="Content Placeholder 6"/>
          <p:cNvSpPr>
            <a:spLocks noGrp="1"/>
          </p:cNvSpPr>
          <p:nvPr>
            <p:ph idx="1"/>
          </p:nvPr>
        </p:nvSpPr>
        <p:spPr>
          <a:xfrm>
            <a:off x="467544" y="1700809"/>
            <a:ext cx="8229600" cy="3960439"/>
          </a:xfrm>
        </p:spPr>
        <p:txBody>
          <a:bodyPr/>
          <a:lstStyle/>
          <a:p>
            <a:pPr lvl="0"/>
            <a:r>
              <a:rPr lang="ro-RO" sz="1600" b="1" dirty="0" smtClean="0">
                <a:solidFill>
                  <a:schemeClr val="bg1"/>
                </a:solidFill>
                <a:latin typeface="Century Gothic" pitchFamily="34" charset="0"/>
              </a:rPr>
              <a:t>manifestă atitudine pozitivă faţă de sine, analizează şi evaluează acţiunile şi faptele sale, încercând să devină mai eficient;</a:t>
            </a:r>
            <a:endParaRPr lang="ru-RU" sz="1600" b="1" dirty="0" smtClean="0">
              <a:solidFill>
                <a:schemeClr val="bg1"/>
              </a:solidFill>
              <a:latin typeface="Century Gothic" pitchFamily="34" charset="0"/>
            </a:endParaRPr>
          </a:p>
          <a:p>
            <a:pPr lvl="0"/>
            <a:r>
              <a:rPr lang="ro-RO" sz="1600" b="1" dirty="0" smtClean="0">
                <a:solidFill>
                  <a:schemeClr val="bg1"/>
                </a:solidFill>
                <a:latin typeface="Century Gothic" pitchFamily="34" charset="0"/>
              </a:rPr>
              <a:t>manifestă politeţe în interacţiunea cu oamenii din jur;</a:t>
            </a:r>
            <a:endParaRPr lang="ru-RU" sz="1600" b="1" dirty="0" smtClean="0">
              <a:solidFill>
                <a:schemeClr val="bg1"/>
              </a:solidFill>
              <a:latin typeface="Century Gothic" pitchFamily="34" charset="0"/>
            </a:endParaRPr>
          </a:p>
          <a:p>
            <a:pPr lvl="0"/>
            <a:r>
              <a:rPr lang="ro-RO" sz="1600" b="1" dirty="0" smtClean="0">
                <a:solidFill>
                  <a:schemeClr val="bg1"/>
                </a:solidFill>
                <a:latin typeface="Century Gothic" pitchFamily="34" charset="0"/>
              </a:rPr>
              <a:t>are atitudine grijulie faţă de lucrurile făcute de oameni cu muncă;</a:t>
            </a:r>
            <a:endParaRPr lang="ru-RU" sz="1600" b="1" dirty="0" smtClean="0">
              <a:solidFill>
                <a:schemeClr val="bg1"/>
              </a:solidFill>
              <a:latin typeface="Century Gothic" pitchFamily="34" charset="0"/>
            </a:endParaRPr>
          </a:p>
          <a:p>
            <a:pPr lvl="0"/>
            <a:r>
              <a:rPr lang="ro-RO" sz="1600" b="1" dirty="0" smtClean="0">
                <a:solidFill>
                  <a:schemeClr val="bg1"/>
                </a:solidFill>
                <a:latin typeface="Century Gothic" pitchFamily="34" charset="0"/>
              </a:rPr>
              <a:t>are o atitudine grijulie faţă de natură;</a:t>
            </a:r>
            <a:endParaRPr lang="ru-RU" sz="1600" b="1" dirty="0" smtClean="0">
              <a:solidFill>
                <a:schemeClr val="bg1"/>
              </a:solidFill>
              <a:latin typeface="Century Gothic" pitchFamily="34" charset="0"/>
            </a:endParaRPr>
          </a:p>
          <a:p>
            <a:pPr lvl="0"/>
            <a:r>
              <a:rPr lang="ro-RO" sz="1600" b="1" dirty="0" smtClean="0">
                <a:solidFill>
                  <a:schemeClr val="bg1"/>
                </a:solidFill>
                <a:latin typeface="Century Gothic" pitchFamily="34" charset="0"/>
              </a:rPr>
              <a:t>menţine curăţenia şi ordinea, are grijă de înfăţişarea şi sănătatea sa, vrea să fie sănătos;</a:t>
            </a:r>
            <a:endParaRPr lang="ru-RU" sz="1600" b="1" dirty="0" smtClean="0">
              <a:solidFill>
                <a:schemeClr val="bg1"/>
              </a:solidFill>
              <a:latin typeface="Century Gothic" pitchFamily="34" charset="0"/>
            </a:endParaRPr>
          </a:p>
          <a:p>
            <a:pPr lvl="0"/>
            <a:r>
              <a:rPr lang="ro-RO" sz="1600" b="1" dirty="0" smtClean="0">
                <a:solidFill>
                  <a:schemeClr val="bg1"/>
                </a:solidFill>
                <a:latin typeface="Century Gothic" pitchFamily="34" charset="0"/>
              </a:rPr>
              <a:t>vrea să fie sincer şi corect, îndeplineşte promisiunile, distinge proprietatea personală de proprietatea altora şi de obiectele de uz comun;</a:t>
            </a:r>
            <a:endParaRPr lang="ru-RU" sz="1600" b="1" dirty="0" smtClean="0">
              <a:solidFill>
                <a:schemeClr val="bg1"/>
              </a:solidFill>
              <a:latin typeface="Century Gothic" pitchFamily="34" charset="0"/>
            </a:endParaRPr>
          </a:p>
          <a:p>
            <a:pPr lvl="0"/>
            <a:r>
              <a:rPr lang="ro-RO" sz="1600" b="1" dirty="0" smtClean="0">
                <a:solidFill>
                  <a:schemeClr val="bg1"/>
                </a:solidFill>
                <a:latin typeface="Century Gothic" pitchFamily="34" charset="0"/>
              </a:rPr>
              <a:t>valorifică diversitatea dorinţelor şi posibilităţilor oamenilor, recunoaşte drepturile semenilor, manifestă compasiune;</a:t>
            </a:r>
            <a:endParaRPr lang="ru-RU" sz="1600" b="1" dirty="0" smtClean="0">
              <a:solidFill>
                <a:schemeClr val="bg1"/>
              </a:solidFill>
              <a:latin typeface="Century Gothic" pitchFamily="34" charset="0"/>
            </a:endParaRPr>
          </a:p>
          <a:p>
            <a:pPr lvl="0"/>
            <a:r>
              <a:rPr lang="ro-RO" sz="1600" b="1" dirty="0" smtClean="0">
                <a:solidFill>
                  <a:schemeClr val="bg1"/>
                </a:solidFill>
                <a:latin typeface="Century Gothic" pitchFamily="34" charset="0"/>
              </a:rPr>
              <a:t>valorizează familia, clasa, şcoala, tinde să fie un prieten adevărat;</a:t>
            </a:r>
            <a:endParaRPr lang="ru-RU" sz="1600" b="1" dirty="0" smtClean="0">
              <a:solidFill>
                <a:schemeClr val="bg1"/>
              </a:solidFill>
              <a:latin typeface="Century Gothic" pitchFamily="34" charset="0"/>
            </a:endParaRPr>
          </a:p>
          <a:p>
            <a:pPr lvl="0"/>
            <a:r>
              <a:rPr lang="ro-RO" sz="1600" b="1" dirty="0" smtClean="0">
                <a:solidFill>
                  <a:schemeClr val="bg1"/>
                </a:solidFill>
                <a:latin typeface="Century Gothic" pitchFamily="34" charset="0"/>
              </a:rPr>
              <a:t>identifică apartenenţa sa naţională, îşi stimează poporul său, ţara, simbolurile Republica Moldova, respectă normele de comportament legate de acestea,</a:t>
            </a:r>
            <a:endParaRPr lang="ru-RU" sz="1600" b="1" dirty="0" smtClean="0">
              <a:solidFill>
                <a:schemeClr val="bg1"/>
              </a:solidFill>
              <a:latin typeface="Century Gothic" pitchFamily="34" charset="0"/>
            </a:endParaRPr>
          </a:p>
          <a:p>
            <a:pPr lvl="0"/>
            <a:r>
              <a:rPr lang="ro-RO" sz="1600" b="1" dirty="0" smtClean="0">
                <a:solidFill>
                  <a:schemeClr val="bg1"/>
                </a:solidFill>
                <a:latin typeface="Century Gothic" pitchFamily="34" charset="0"/>
              </a:rPr>
              <a:t>observă frumuseţea, manifestă creativitate, primeşte satisfacţie de la mişcare şi activitate creativă., utilizează mijloace plastice pentru </a:t>
            </a:r>
            <a:r>
              <a:rPr lang="ro-RO" sz="1600" b="1" dirty="0" err="1" smtClean="0">
                <a:solidFill>
                  <a:schemeClr val="bg1"/>
                </a:solidFill>
                <a:latin typeface="Century Gothic" pitchFamily="34" charset="0"/>
              </a:rPr>
              <a:t>autoexprimare</a:t>
            </a:r>
            <a:r>
              <a:rPr lang="ro-RO" sz="1600" b="1" dirty="0" smtClean="0">
                <a:solidFill>
                  <a:schemeClr val="bg1"/>
                </a:solidFill>
                <a:latin typeface="Century Gothic" pitchFamily="34" charset="0"/>
              </a:rPr>
              <a:t>;</a:t>
            </a:r>
            <a:endParaRPr lang="ru-RU" sz="1600" b="1" dirty="0" smtClean="0">
              <a:solidFill>
                <a:schemeClr val="bg1"/>
              </a:solidFill>
              <a:latin typeface="Century Gothic" pitchFamily="34" charset="0"/>
            </a:endParaRPr>
          </a:p>
          <a:p>
            <a:pPr lvl="0"/>
            <a:r>
              <a:rPr lang="ro-RO" sz="1600" b="1" dirty="0" smtClean="0">
                <a:solidFill>
                  <a:schemeClr val="bg1"/>
                </a:solidFill>
                <a:latin typeface="Century Gothic" pitchFamily="34" charset="0"/>
              </a:rPr>
              <a:t>tinde să rezolve conflictele pe cale paşnică, ascultă partenerul, exprimă recunoştinţă;</a:t>
            </a:r>
            <a:endParaRPr lang="ru-RU" sz="1600" b="1" dirty="0" smtClean="0">
              <a:solidFill>
                <a:schemeClr val="bg1"/>
              </a:solidFill>
              <a:latin typeface="Century Gothic" pitchFamily="34" charset="0"/>
            </a:endParaRPr>
          </a:p>
          <a:p>
            <a:endParaRPr lang="ro-RO" sz="1600" dirty="0">
              <a:solidFill>
                <a:schemeClr val="bg1"/>
              </a:solidFill>
            </a:endParaRPr>
          </a:p>
        </p:txBody>
      </p:sp>
    </p:spTree>
  </p:cSld>
  <p:clrMapOvr>
    <a:masterClrMapping/>
  </p:clrMapOvr>
  <p:transition>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lvl="0"/>
            <a:r>
              <a:rPr lang="ro-RO" b="1" dirty="0" smtClean="0">
                <a:solidFill>
                  <a:srgbClr val="FFFF00"/>
                </a:solidFill>
              </a:rPr>
              <a:t>Profilul absolventului claselor primare</a:t>
            </a:r>
            <a:endParaRPr lang="ro-RO" b="1" dirty="0">
              <a:solidFill>
                <a:srgbClr val="FFFF00"/>
              </a:solidFill>
            </a:endParaRPr>
          </a:p>
        </p:txBody>
      </p:sp>
      <p:sp>
        <p:nvSpPr>
          <p:cNvPr id="7" name="Content Placeholder 6"/>
          <p:cNvSpPr>
            <a:spLocks noGrp="1"/>
          </p:cNvSpPr>
          <p:nvPr>
            <p:ph idx="1"/>
          </p:nvPr>
        </p:nvSpPr>
        <p:spPr/>
        <p:txBody>
          <a:bodyPr/>
          <a:lstStyle/>
          <a:p>
            <a:pPr lvl="0"/>
            <a:r>
              <a:rPr lang="ro-RO" sz="1800" b="1" dirty="0" smtClean="0">
                <a:solidFill>
                  <a:schemeClr val="bg1"/>
                </a:solidFill>
              </a:rPr>
              <a:t>urmăreşte fenomene, evenimente, procese pentru a le cunoaşte, compară obiecte şi evenimente, descrie asemănări şi deosebiri; le grupează după 1-2 criterii, descifrează planuri simple, tabele, diagrame, hărţi;</a:t>
            </a:r>
            <a:endParaRPr lang="ru-RU" sz="1800" b="1" dirty="0" smtClean="0">
              <a:solidFill>
                <a:schemeClr val="bg1"/>
              </a:solidFill>
            </a:endParaRPr>
          </a:p>
          <a:p>
            <a:pPr lvl="0"/>
            <a:r>
              <a:rPr lang="ro-RO" sz="1800" b="1" dirty="0" smtClean="0">
                <a:solidFill>
                  <a:schemeClr val="bg1"/>
                </a:solidFill>
              </a:rPr>
              <a:t>respectă regulile de securitate, evită situaţii periculoase, cheamă în ajutor, iar la apariţia acestora să cheme ajutor; în caz de necesitate, apelează în instanţele potrivite;</a:t>
            </a:r>
            <a:endParaRPr lang="ru-RU" sz="1800" b="1" dirty="0" smtClean="0">
              <a:solidFill>
                <a:schemeClr val="bg1"/>
              </a:solidFill>
            </a:endParaRPr>
          </a:p>
          <a:p>
            <a:pPr lvl="0"/>
            <a:r>
              <a:rPr lang="ro-RO" sz="1800" b="1" dirty="0" smtClean="0">
                <a:solidFill>
                  <a:schemeClr val="bg1"/>
                </a:solidFill>
              </a:rPr>
              <a:t>utilizează programe simple de calculator;</a:t>
            </a:r>
            <a:endParaRPr lang="ru-RU" sz="1800" b="1" dirty="0" smtClean="0">
              <a:solidFill>
                <a:schemeClr val="bg1"/>
              </a:solidFill>
            </a:endParaRPr>
          </a:p>
          <a:p>
            <a:pPr lvl="0"/>
            <a:r>
              <a:rPr lang="ro-RO" sz="1800" b="1" dirty="0" smtClean="0">
                <a:solidFill>
                  <a:schemeClr val="bg1"/>
                </a:solidFill>
              </a:rPr>
              <a:t>învăţă cu plăcere lucruri noi, independent şi împreună cu alţii, în pereche şi în grup, </a:t>
            </a:r>
            <a:endParaRPr lang="ru-RU" sz="1800" b="1" dirty="0" smtClean="0">
              <a:solidFill>
                <a:schemeClr val="bg1"/>
              </a:solidFill>
            </a:endParaRPr>
          </a:p>
          <a:p>
            <a:pPr lvl="0"/>
            <a:r>
              <a:rPr lang="ro-RO" sz="1800" b="1" dirty="0" smtClean="0">
                <a:solidFill>
                  <a:schemeClr val="bg1"/>
                </a:solidFill>
              </a:rPr>
              <a:t>alcătuieşte un plan al zilei şi îl urmează, distribuie timpul pentru învăţare, distracţie, îndeplinirea obligaţiunilor casnice şi odihnă </a:t>
            </a:r>
            <a:endParaRPr lang="ru-RU" sz="1800" b="1" dirty="0" smtClean="0">
              <a:solidFill>
                <a:schemeClr val="bg1"/>
              </a:solidFill>
            </a:endParaRPr>
          </a:p>
          <a:p>
            <a:pPr lvl="0"/>
            <a:r>
              <a:rPr lang="ro-RO" sz="1800" b="1" dirty="0" smtClean="0">
                <a:solidFill>
                  <a:schemeClr val="bg1"/>
                </a:solidFill>
              </a:rPr>
              <a:t>depune, în activitatea de învăţare şi ocupaţiile cotidiene, efort volitiv, îşi organizează acţiunile învăţând independent. </a:t>
            </a:r>
            <a:endParaRPr lang="ru-RU" sz="1800" b="1" dirty="0" smtClean="0">
              <a:solidFill>
                <a:schemeClr val="bg1"/>
              </a:solidFill>
            </a:endParaRPr>
          </a:p>
          <a:p>
            <a:endParaRPr lang="ro-RO" sz="1800"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idx="1"/>
          </p:nvPr>
        </p:nvSpPr>
        <p:spPr/>
        <p:txBody>
          <a:bodyPr/>
          <a:lstStyle/>
          <a:p>
            <a:endParaRPr lang="ro-RO"/>
          </a:p>
        </p:txBody>
      </p:sp>
      <p:pic>
        <p:nvPicPr>
          <p:cNvPr id="4" name="Imagine 4" descr="P1550551.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ine 4" descr="10582761_956605514365991_2254113973452642955_o.jpg"/>
          <p:cNvPicPr>
            <a:picLocks noGrp="1" noChangeAspect="1"/>
          </p:cNvPicPr>
          <p:nvPr>
            <p:ph idx="1"/>
          </p:nvPr>
        </p:nvPicPr>
        <p:blipFill>
          <a:blip r:embed="rId2" cstate="print"/>
          <a:srcRect t="18864" b="13927"/>
          <a:stretch>
            <a:fillRect/>
          </a:stretch>
        </p:blipFill>
        <p:spPr bwMode="auto">
          <a:xfrm>
            <a:off x="133" y="1517244"/>
            <a:ext cx="9143867" cy="407199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lvl="0" algn="ctr">
              <a:buNone/>
            </a:pPr>
            <a:r>
              <a:rPr lang="ro-RO" sz="4800" b="1" dirty="0" smtClean="0">
                <a:solidFill>
                  <a:srgbClr val="FFFF00"/>
                </a:solidFill>
                <a:latin typeface="Century Gothic" pitchFamily="34" charset="0"/>
              </a:rPr>
              <a:t>Treapta primară reprezintă segmentul stabil al învăţământului, este cel mai vechi sub raport istoric. </a:t>
            </a:r>
          </a:p>
        </p:txBody>
      </p:sp>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ro-RO" dirty="0"/>
          </a:p>
        </p:txBody>
      </p:sp>
      <p:sp>
        <p:nvSpPr>
          <p:cNvPr id="7" name="Content Placeholder 6"/>
          <p:cNvSpPr>
            <a:spLocks noGrp="1"/>
          </p:cNvSpPr>
          <p:nvPr>
            <p:ph idx="1"/>
          </p:nvPr>
        </p:nvSpPr>
        <p:spPr/>
        <p:txBody>
          <a:bodyPr/>
          <a:lstStyle/>
          <a:p>
            <a:pPr lvl="0" algn="ctr"/>
            <a:r>
              <a:rPr lang="ro-MO" sz="4000" b="1" dirty="0" smtClean="0">
                <a:solidFill>
                  <a:schemeClr val="bg1"/>
                </a:solidFill>
              </a:rPr>
              <a:t>În sistemul de </a:t>
            </a:r>
            <a:r>
              <a:rPr lang="ro-MO" sz="4000" b="1" dirty="0" err="1" smtClean="0">
                <a:solidFill>
                  <a:schemeClr val="bg1"/>
                </a:solidFill>
              </a:rPr>
              <a:t>învățămînt</a:t>
            </a:r>
            <a:r>
              <a:rPr lang="ro-MO" sz="4000" b="1" dirty="0" smtClean="0">
                <a:solidFill>
                  <a:schemeClr val="bg1"/>
                </a:solidFill>
              </a:rPr>
              <a:t> organizat pe niveluri şi cicluri în conformitate cu Clasificarea Internațională Standard a Educației (ISCED–2011) </a:t>
            </a:r>
            <a:r>
              <a:rPr lang="ro-MO" sz="4000" b="1" dirty="0" err="1" smtClean="0">
                <a:solidFill>
                  <a:schemeClr val="bg1"/>
                </a:solidFill>
              </a:rPr>
              <a:t>învățămîntul</a:t>
            </a:r>
            <a:r>
              <a:rPr lang="ro-MO" sz="4000" b="1" dirty="0" smtClean="0">
                <a:solidFill>
                  <a:schemeClr val="bg1"/>
                </a:solidFill>
              </a:rPr>
              <a:t> primar reprezintă nivelul 1</a:t>
            </a:r>
            <a:endParaRPr lang="ro-RO" sz="4000" b="1" dirty="0" smtClean="0">
              <a:solidFill>
                <a:schemeClr val="bg1"/>
              </a:solidFill>
            </a:endParaRPr>
          </a:p>
          <a:p>
            <a:pPr algn="ctr"/>
            <a:endParaRPr lang="ro-RO" sz="4000" b="1"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ro-RO" b="1" dirty="0" smtClean="0">
                <a:solidFill>
                  <a:srgbClr val="FFFF00"/>
                </a:solidFill>
              </a:rPr>
              <a:t>Durata anului de studii</a:t>
            </a:r>
            <a:endParaRPr lang="ro-RO" b="1" dirty="0">
              <a:solidFill>
                <a:srgbClr val="FFFF00"/>
              </a:solidFill>
            </a:endParaRPr>
          </a:p>
        </p:txBody>
      </p:sp>
      <p:sp>
        <p:nvSpPr>
          <p:cNvPr id="4" name="Content Placeholder 3"/>
          <p:cNvSpPr>
            <a:spLocks noGrp="1"/>
          </p:cNvSpPr>
          <p:nvPr>
            <p:ph idx="1"/>
          </p:nvPr>
        </p:nvSpPr>
        <p:spPr/>
        <p:txBody>
          <a:bodyPr/>
          <a:lstStyle/>
          <a:p>
            <a:r>
              <a:rPr lang="ro-MO" altLang="ru-RU" sz="4000" b="1" dirty="0" smtClean="0">
                <a:solidFill>
                  <a:schemeClr val="bg1"/>
                </a:solidFill>
              </a:rPr>
              <a:t>Anul de studii în </a:t>
            </a:r>
            <a:r>
              <a:rPr lang="ro-MO" altLang="ru-RU" sz="4000" b="1" dirty="0" err="1" smtClean="0">
                <a:solidFill>
                  <a:schemeClr val="bg1"/>
                </a:solidFill>
              </a:rPr>
              <a:t>învăţămîntul</a:t>
            </a:r>
            <a:r>
              <a:rPr lang="ro-MO" altLang="ru-RU" sz="4000" b="1" dirty="0" smtClean="0">
                <a:solidFill>
                  <a:schemeClr val="bg1"/>
                </a:solidFill>
              </a:rPr>
              <a:t> general începe la 1 septembrie. În </a:t>
            </a:r>
            <a:r>
              <a:rPr lang="ro-MO" altLang="ru-RU" sz="4000" b="1" dirty="0" err="1" smtClean="0">
                <a:solidFill>
                  <a:schemeClr val="bg1"/>
                </a:solidFill>
              </a:rPr>
              <a:t>învățămîntul</a:t>
            </a:r>
            <a:r>
              <a:rPr lang="ro-MO" altLang="ru-RU" sz="4000" b="1" dirty="0" smtClean="0">
                <a:solidFill>
                  <a:schemeClr val="bg1"/>
                </a:solidFill>
              </a:rPr>
              <a:t> primar, durata anului de studii este de 33 de </a:t>
            </a:r>
            <a:r>
              <a:rPr lang="ro-MO" altLang="ru-RU" sz="4000" b="1" dirty="0" err="1" smtClean="0">
                <a:solidFill>
                  <a:schemeClr val="bg1"/>
                </a:solidFill>
              </a:rPr>
              <a:t>săptămîni</a:t>
            </a:r>
            <a:r>
              <a:rPr lang="ro-MO" altLang="ru-RU" sz="4000" b="1" dirty="0" smtClean="0">
                <a:solidFill>
                  <a:schemeClr val="bg1"/>
                </a:solidFill>
              </a:rPr>
              <a:t>, repartizate pe semestre relativ egale.</a:t>
            </a:r>
            <a:endParaRPr lang="ro-RO" altLang="ru-RU" sz="4000" b="1" dirty="0" smtClean="0">
              <a:solidFill>
                <a:schemeClr val="bg1"/>
              </a:solidFill>
            </a:endParaRPr>
          </a:p>
          <a:p>
            <a:endParaRPr lang="ro-RO" sz="4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u 1"/>
          <p:cNvSpPr>
            <a:spLocks noGrp="1"/>
          </p:cNvSpPr>
          <p:nvPr>
            <p:ph type="title"/>
          </p:nvPr>
        </p:nvSpPr>
        <p:spPr>
          <a:xfrm>
            <a:off x="457200" y="273050"/>
            <a:ext cx="8543925" cy="1162050"/>
          </a:xfrm>
        </p:spPr>
        <p:txBody>
          <a:bodyPr/>
          <a:lstStyle/>
          <a:p>
            <a:r>
              <a:rPr lang="ro-MO" altLang="ru-RU" sz="4000" dirty="0" smtClean="0">
                <a:solidFill>
                  <a:srgbClr val="FFFF00"/>
                </a:solidFill>
              </a:rPr>
              <a:t>Misiunea </a:t>
            </a:r>
            <a:r>
              <a:rPr lang="ro-MO" altLang="ru-RU" sz="4000" dirty="0" err="1" smtClean="0">
                <a:solidFill>
                  <a:srgbClr val="FFFF00"/>
                </a:solidFill>
              </a:rPr>
              <a:t>învăţămîntului</a:t>
            </a:r>
            <a:r>
              <a:rPr lang="ro-MO" altLang="ru-RU" sz="4000" dirty="0" smtClean="0">
                <a:solidFill>
                  <a:srgbClr val="FFFF00"/>
                </a:solidFill>
              </a:rPr>
              <a:t> primar</a:t>
            </a:r>
            <a:r>
              <a:rPr lang="ro-RO" altLang="ru-RU" sz="4000" dirty="0" smtClean="0">
                <a:solidFill>
                  <a:srgbClr val="FFFF00"/>
                </a:solidFill>
              </a:rPr>
              <a:t/>
            </a:r>
            <a:br>
              <a:rPr lang="ro-RO" altLang="ru-RU" sz="4000" dirty="0" smtClean="0">
                <a:solidFill>
                  <a:srgbClr val="FFFF00"/>
                </a:solidFill>
              </a:rPr>
            </a:br>
            <a:endParaRPr lang="ro-RO" altLang="ru-RU" dirty="0" smtClean="0">
              <a:solidFill>
                <a:srgbClr val="FFFF00"/>
              </a:solidFill>
            </a:endParaRPr>
          </a:p>
        </p:txBody>
      </p:sp>
      <p:sp>
        <p:nvSpPr>
          <p:cNvPr id="7171" name="Substituent conținut 2"/>
          <p:cNvSpPr>
            <a:spLocks noGrp="1"/>
          </p:cNvSpPr>
          <p:nvPr>
            <p:ph idx="1"/>
          </p:nvPr>
        </p:nvSpPr>
        <p:spPr/>
        <p:txBody>
          <a:bodyPr/>
          <a:lstStyle/>
          <a:p>
            <a:r>
              <a:rPr lang="ro-MO" altLang="ru-RU" smtClean="0">
                <a:solidFill>
                  <a:schemeClr val="bg1"/>
                </a:solidFill>
              </a:rPr>
              <a:t> </a:t>
            </a:r>
            <a:endParaRPr lang="ro-RO" altLang="ru-RU" smtClean="0">
              <a:solidFill>
                <a:schemeClr val="bg1"/>
              </a:solidFill>
            </a:endParaRPr>
          </a:p>
        </p:txBody>
      </p:sp>
      <p:sp>
        <p:nvSpPr>
          <p:cNvPr id="7172" name="Substituent text 4"/>
          <p:cNvSpPr>
            <a:spLocks noGrp="1"/>
          </p:cNvSpPr>
          <p:nvPr>
            <p:ph type="body" sz="half" idx="2"/>
          </p:nvPr>
        </p:nvSpPr>
        <p:spPr>
          <a:xfrm>
            <a:off x="142875" y="1340769"/>
            <a:ext cx="8749605" cy="5017170"/>
          </a:xfrm>
        </p:spPr>
        <p:txBody>
          <a:bodyPr/>
          <a:lstStyle/>
          <a:p>
            <a:pPr algn="ctr"/>
            <a:r>
              <a:rPr lang="ro-MO" altLang="ru-RU" sz="3600" b="1" dirty="0" err="1" smtClean="0">
                <a:solidFill>
                  <a:schemeClr val="bg1"/>
                </a:solidFill>
              </a:rPr>
              <a:t>Învăţămîntul</a:t>
            </a:r>
            <a:r>
              <a:rPr lang="ro-MO" altLang="ru-RU" sz="3600" b="1" dirty="0" smtClean="0">
                <a:solidFill>
                  <a:schemeClr val="bg1"/>
                </a:solidFill>
              </a:rPr>
              <a:t> primar contribuie la formarea copilului ca personalitate liberă şi creativă și asigură dezvoltarea competenţelor necesare continuării studiilor în </a:t>
            </a:r>
            <a:r>
              <a:rPr lang="ro-MO" altLang="ru-RU" sz="3600" b="1" dirty="0" err="1" smtClean="0">
                <a:solidFill>
                  <a:schemeClr val="bg1"/>
                </a:solidFill>
              </a:rPr>
              <a:t>învăţămîntul</a:t>
            </a:r>
            <a:r>
              <a:rPr lang="ro-MO" altLang="ru-RU" sz="3600" b="1" dirty="0" smtClean="0">
                <a:solidFill>
                  <a:schemeClr val="bg1"/>
                </a:solidFill>
              </a:rPr>
              <a:t> gimnazial.</a:t>
            </a:r>
            <a:endParaRPr lang="ro-RO" altLang="ru-RU" sz="3600" b="1" dirty="0" smtClean="0">
              <a:solidFill>
                <a:schemeClr val="bg1"/>
              </a:solidFill>
            </a:endParaRPr>
          </a:p>
          <a:p>
            <a:pPr algn="ctr"/>
            <a:endParaRPr lang="ro-RO" altLang="ru-RU" sz="3600" b="1" dirty="0" smtClean="0">
              <a:solidFill>
                <a:schemeClr val="bg1"/>
              </a:solidFill>
            </a:endParaRPr>
          </a:p>
          <a:p>
            <a:pPr algn="ctr"/>
            <a:endParaRPr lang="ro-RO" altLang="ru-RU" sz="3600" b="1"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b="1" dirty="0" smtClean="0">
                <a:solidFill>
                  <a:srgbClr val="FFFF00"/>
                </a:solidFill>
              </a:rPr>
              <a:t>V</a:t>
            </a:r>
            <a:r>
              <a:rPr lang="ro-RO" b="1" dirty="0" smtClean="0">
                <a:solidFill>
                  <a:srgbClr val="FFFF00"/>
                </a:solidFill>
              </a:rPr>
              <a:t>î</a:t>
            </a:r>
            <a:r>
              <a:rPr lang="it-IT" b="1" dirty="0" smtClean="0">
                <a:solidFill>
                  <a:srgbClr val="FFFF00"/>
                </a:solidFill>
              </a:rPr>
              <a:t>rsta copiiilor care </a:t>
            </a:r>
            <a:r>
              <a:rPr lang="ro-RO" b="1" dirty="0" smtClean="0">
                <a:solidFill>
                  <a:srgbClr val="FFFF00"/>
                </a:solidFill>
              </a:rPr>
              <a:t>î</a:t>
            </a:r>
            <a:r>
              <a:rPr lang="it-IT" b="1" dirty="0" smtClean="0">
                <a:solidFill>
                  <a:srgbClr val="FFFF00"/>
                </a:solidFill>
              </a:rPr>
              <a:t>nva</a:t>
            </a:r>
            <a:r>
              <a:rPr lang="ro-RO" b="1" dirty="0" err="1" smtClean="0">
                <a:solidFill>
                  <a:srgbClr val="FFFF00"/>
                </a:solidFill>
              </a:rPr>
              <a:t>ță</a:t>
            </a:r>
            <a:r>
              <a:rPr lang="it-IT" b="1" dirty="0" smtClean="0">
                <a:solidFill>
                  <a:srgbClr val="FFFF00"/>
                </a:solidFill>
              </a:rPr>
              <a:t> </a:t>
            </a:r>
            <a:r>
              <a:rPr lang="ro-RO" b="1" dirty="0" smtClean="0">
                <a:solidFill>
                  <a:srgbClr val="FFFF00"/>
                </a:solidFill>
              </a:rPr>
              <a:t>î</a:t>
            </a:r>
            <a:r>
              <a:rPr lang="it-IT" b="1" dirty="0" smtClean="0">
                <a:solidFill>
                  <a:srgbClr val="FFFF00"/>
                </a:solidFill>
              </a:rPr>
              <a:t>n </a:t>
            </a:r>
            <a:r>
              <a:rPr lang="ro-RO" b="1" dirty="0" smtClean="0">
                <a:solidFill>
                  <a:srgbClr val="FFFF00"/>
                </a:solidFill>
              </a:rPr>
              <a:t>î</a:t>
            </a:r>
            <a:r>
              <a:rPr lang="it-IT" b="1" dirty="0" smtClean="0">
                <a:solidFill>
                  <a:srgbClr val="FFFF00"/>
                </a:solidFill>
              </a:rPr>
              <a:t>nv</a:t>
            </a:r>
            <a:r>
              <a:rPr lang="ro-RO" b="1" dirty="0" err="1" smtClean="0">
                <a:solidFill>
                  <a:srgbClr val="FFFF00"/>
                </a:solidFill>
              </a:rPr>
              <a:t>ățămîntul</a:t>
            </a:r>
            <a:r>
              <a:rPr lang="it-IT" b="1" dirty="0" smtClean="0">
                <a:solidFill>
                  <a:srgbClr val="FFFF00"/>
                </a:solidFill>
              </a:rPr>
              <a:t> primar</a:t>
            </a:r>
            <a:endParaRPr lang="ro-RO" b="1" dirty="0">
              <a:solidFill>
                <a:srgbClr val="FFFF00"/>
              </a:solidFill>
            </a:endParaRPr>
          </a:p>
        </p:txBody>
      </p:sp>
      <p:sp>
        <p:nvSpPr>
          <p:cNvPr id="10243" name="Substituent conținut 2"/>
          <p:cNvSpPr>
            <a:spLocks noGrp="1"/>
          </p:cNvSpPr>
          <p:nvPr>
            <p:ph idx="1"/>
          </p:nvPr>
        </p:nvSpPr>
        <p:spPr/>
        <p:txBody>
          <a:bodyPr/>
          <a:lstStyle/>
          <a:p>
            <a:r>
              <a:rPr lang="ro-MO" altLang="ru-RU" sz="2800" dirty="0" smtClean="0">
                <a:solidFill>
                  <a:schemeClr val="bg1"/>
                </a:solidFill>
              </a:rPr>
              <a:t> </a:t>
            </a:r>
            <a:endParaRPr lang="ro-RO" altLang="ru-RU" sz="2800" dirty="0" smtClean="0">
              <a:solidFill>
                <a:schemeClr val="bg1"/>
              </a:solidFill>
            </a:endParaRPr>
          </a:p>
        </p:txBody>
      </p:sp>
      <p:sp>
        <p:nvSpPr>
          <p:cNvPr id="10244" name="Substituent text 3"/>
          <p:cNvSpPr>
            <a:spLocks noGrp="1"/>
          </p:cNvSpPr>
          <p:nvPr>
            <p:ph type="body" sz="half" idx="4294967295"/>
          </p:nvPr>
        </p:nvSpPr>
        <p:spPr>
          <a:xfrm>
            <a:off x="0" y="1844824"/>
            <a:ext cx="9144000" cy="3600301"/>
          </a:xfrm>
        </p:spPr>
        <p:txBody>
          <a:bodyPr/>
          <a:lstStyle/>
          <a:p>
            <a:r>
              <a:rPr lang="ro-MO" altLang="ru-RU" sz="2800" dirty="0" smtClean="0">
                <a:solidFill>
                  <a:schemeClr val="bg1"/>
                </a:solidFill>
              </a:rPr>
              <a:t>Şcolarizarea devine obligatorie după împlinirea </a:t>
            </a:r>
            <a:r>
              <a:rPr lang="ro-MO" altLang="ru-RU" sz="2800" dirty="0" err="1" smtClean="0">
                <a:solidFill>
                  <a:schemeClr val="bg1"/>
                </a:solidFill>
              </a:rPr>
              <a:t>vîrstei</a:t>
            </a:r>
            <a:r>
              <a:rPr lang="ro-MO" altLang="ru-RU" sz="2800" dirty="0" smtClean="0">
                <a:solidFill>
                  <a:schemeClr val="bg1"/>
                </a:solidFill>
              </a:rPr>
              <a:t> de 7 ani. </a:t>
            </a:r>
            <a:endParaRPr lang="ro-RO" altLang="ru-RU" sz="2800" dirty="0" smtClean="0">
              <a:solidFill>
                <a:schemeClr val="bg1"/>
              </a:solidFill>
            </a:endParaRPr>
          </a:p>
          <a:p>
            <a:r>
              <a:rPr lang="ro-MO" altLang="ru-RU" sz="2800" dirty="0" smtClean="0">
                <a:solidFill>
                  <a:schemeClr val="bg1"/>
                </a:solidFill>
              </a:rPr>
              <a:t> Şcolarizarea copiilor care nu au împlinit </a:t>
            </a:r>
            <a:r>
              <a:rPr lang="ro-MO" altLang="ru-RU" sz="2800" dirty="0" err="1" smtClean="0">
                <a:solidFill>
                  <a:schemeClr val="bg1"/>
                </a:solidFill>
              </a:rPr>
              <a:t>vîrsta</a:t>
            </a:r>
            <a:r>
              <a:rPr lang="ro-MO" altLang="ru-RU" sz="2800" dirty="0" smtClean="0">
                <a:solidFill>
                  <a:schemeClr val="bg1"/>
                </a:solidFill>
              </a:rPr>
              <a:t> de 7 ani către începutul anului şcolar se decide în baza cererii părinţilor sau a altor reprezentanţi legali ai acestora, în funcţie de gradul de maturitate psihosomatică, confirmat de specialişti, în modul stabilit de Ministerul Educației.</a:t>
            </a:r>
            <a:endParaRPr lang="ro-RO" altLang="ru-RU" sz="2800" dirty="0" smtClean="0">
              <a:solidFill>
                <a:schemeClr val="bg1"/>
              </a:solidFill>
            </a:endParaRPr>
          </a:p>
          <a:p>
            <a:r>
              <a:rPr lang="ro-MO" altLang="ru-RU" sz="2800" dirty="0" smtClean="0">
                <a:solidFill>
                  <a:schemeClr val="bg1"/>
                </a:solidFill>
              </a:rPr>
              <a:t> </a:t>
            </a:r>
            <a:endParaRPr lang="ro-RO" altLang="ru-RU" sz="2800" dirty="0" smtClean="0">
              <a:solidFill>
                <a:schemeClr val="bg1"/>
              </a:solidFill>
            </a:endParaRPr>
          </a:p>
          <a:p>
            <a:endParaRPr lang="ro-RO" altLang="ru-RU" sz="20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smtClean="0">
                <a:solidFill>
                  <a:srgbClr val="FFFF00"/>
                </a:solidFill>
              </a:rPr>
              <a:t>Acces</a:t>
            </a:r>
            <a:endParaRPr lang="ro-RO" b="1" dirty="0">
              <a:solidFill>
                <a:srgbClr val="FFFF00"/>
              </a:solidFill>
            </a:endParaRPr>
          </a:p>
        </p:txBody>
      </p:sp>
      <p:sp>
        <p:nvSpPr>
          <p:cNvPr id="3" name="Content Placeholder 2"/>
          <p:cNvSpPr>
            <a:spLocks noGrp="1"/>
          </p:cNvSpPr>
          <p:nvPr>
            <p:ph idx="1"/>
          </p:nvPr>
        </p:nvSpPr>
        <p:spPr>
          <a:xfrm>
            <a:off x="457200" y="1340768"/>
            <a:ext cx="8229600" cy="4525963"/>
          </a:xfrm>
        </p:spPr>
        <p:txBody>
          <a:bodyPr/>
          <a:lstStyle/>
          <a:p>
            <a:r>
              <a:rPr lang="ro-RO" sz="4000" dirty="0" smtClean="0">
                <a:solidFill>
                  <a:schemeClr val="bg1"/>
                </a:solidFill>
              </a:rPr>
              <a:t>În Republica Moldova </a:t>
            </a:r>
            <a:r>
              <a:rPr lang="it-IT" sz="4000" dirty="0" smtClean="0">
                <a:solidFill>
                  <a:schemeClr val="bg1"/>
                </a:solidFill>
              </a:rPr>
              <a:t>to</a:t>
            </a:r>
            <a:r>
              <a:rPr lang="ro-RO" sz="4000" dirty="0" smtClean="0">
                <a:solidFill>
                  <a:schemeClr val="bg1"/>
                </a:solidFill>
              </a:rPr>
              <a:t>ț</a:t>
            </a:r>
            <a:r>
              <a:rPr lang="it-IT" sz="4000" dirty="0" smtClean="0">
                <a:solidFill>
                  <a:schemeClr val="bg1"/>
                </a:solidFill>
              </a:rPr>
              <a:t>i copiii au acces la </a:t>
            </a:r>
            <a:r>
              <a:rPr lang="ro-RO" sz="4000" dirty="0" err="1" smtClean="0">
                <a:solidFill>
                  <a:schemeClr val="bg1"/>
                </a:solidFill>
              </a:rPr>
              <a:t>învățămîntul</a:t>
            </a:r>
            <a:r>
              <a:rPr lang="ro-RO" sz="4000" dirty="0" smtClean="0">
                <a:solidFill>
                  <a:schemeClr val="bg1"/>
                </a:solidFill>
              </a:rPr>
              <a:t> </a:t>
            </a:r>
            <a:r>
              <a:rPr lang="it-IT" sz="4000" dirty="0" smtClean="0">
                <a:solidFill>
                  <a:schemeClr val="bg1"/>
                </a:solidFill>
              </a:rPr>
              <a:t> primar</a:t>
            </a:r>
            <a:endParaRPr lang="ro-RO" sz="4000" dirty="0" smtClean="0">
              <a:solidFill>
                <a:schemeClr val="bg1"/>
              </a:solidFill>
            </a:endParaRPr>
          </a:p>
          <a:p>
            <a:r>
              <a:rPr lang="ro-RO" sz="4000" dirty="0" err="1" smtClean="0">
                <a:solidFill>
                  <a:schemeClr val="bg1"/>
                </a:solidFill>
              </a:rPr>
              <a:t>Învățămîntul</a:t>
            </a:r>
            <a:r>
              <a:rPr lang="ro-RO" sz="4000" dirty="0" smtClean="0">
                <a:solidFill>
                  <a:schemeClr val="bg1"/>
                </a:solidFill>
              </a:rPr>
              <a:t> </a:t>
            </a:r>
            <a:r>
              <a:rPr lang="it-IT" sz="4000" dirty="0" smtClean="0">
                <a:solidFill>
                  <a:schemeClr val="bg1"/>
                </a:solidFill>
              </a:rPr>
              <a:t> primar e</a:t>
            </a:r>
            <a:r>
              <a:rPr lang="ro-RO" sz="4000" dirty="0" err="1" smtClean="0">
                <a:solidFill>
                  <a:schemeClr val="bg1"/>
                </a:solidFill>
              </a:rPr>
              <a:t>ste</a:t>
            </a:r>
            <a:r>
              <a:rPr lang="it-IT" sz="4000" dirty="0" smtClean="0">
                <a:solidFill>
                  <a:schemeClr val="bg1"/>
                </a:solidFill>
              </a:rPr>
              <a:t> </a:t>
            </a:r>
            <a:r>
              <a:rPr lang="it-IT" sz="4000" dirty="0" err="1" smtClean="0">
                <a:solidFill>
                  <a:schemeClr val="bg1"/>
                </a:solidFill>
              </a:rPr>
              <a:t>gratuit</a:t>
            </a:r>
            <a:r>
              <a:rPr lang="ro-RO" sz="4000" dirty="0" smtClean="0">
                <a:solidFill>
                  <a:schemeClr val="bg1"/>
                </a:solidFill>
              </a:rPr>
              <a:t>.</a:t>
            </a:r>
            <a:r>
              <a:rPr lang="it-IT" sz="4000" dirty="0" smtClean="0">
                <a:solidFill>
                  <a:schemeClr val="bg1"/>
                </a:solidFill>
              </a:rPr>
              <a:t> </a:t>
            </a:r>
            <a:r>
              <a:rPr lang="ro-RO" sz="4000" dirty="0" smtClean="0">
                <a:solidFill>
                  <a:schemeClr val="bg1"/>
                </a:solidFill>
              </a:rPr>
              <a:t>M</a:t>
            </a:r>
            <a:r>
              <a:rPr lang="it-IT" sz="4000" dirty="0" smtClean="0">
                <a:solidFill>
                  <a:schemeClr val="bg1"/>
                </a:solidFill>
              </a:rPr>
              <a:t>anualele </a:t>
            </a:r>
            <a:r>
              <a:rPr lang="ro-RO" sz="4000" dirty="0" smtClean="0">
                <a:solidFill>
                  <a:schemeClr val="bg1"/>
                </a:solidFill>
              </a:rPr>
              <a:t>în </a:t>
            </a:r>
            <a:r>
              <a:rPr lang="ro-RO" sz="4000" dirty="0" err="1" smtClean="0">
                <a:solidFill>
                  <a:schemeClr val="bg1"/>
                </a:solidFill>
              </a:rPr>
              <a:t>învățămîntul</a:t>
            </a:r>
            <a:r>
              <a:rPr lang="ro-RO" sz="4000" dirty="0" smtClean="0">
                <a:solidFill>
                  <a:schemeClr val="bg1"/>
                </a:solidFill>
              </a:rPr>
              <a:t> primar sunt </a:t>
            </a:r>
            <a:r>
              <a:rPr lang="ro-RO" sz="4000" dirty="0" err="1" smtClean="0">
                <a:solidFill>
                  <a:schemeClr val="bg1"/>
                </a:solidFill>
              </a:rPr>
              <a:t>gratutite</a:t>
            </a:r>
            <a:r>
              <a:rPr lang="ro-RO" sz="4000" dirty="0" smtClean="0">
                <a:solidFill>
                  <a:schemeClr val="bg1"/>
                </a:solidFill>
              </a:rPr>
              <a:t>.</a:t>
            </a:r>
            <a:endParaRPr lang="ro-RO" sz="40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ro-RO" b="1" dirty="0" smtClean="0">
                <a:solidFill>
                  <a:srgbClr val="FFFF00"/>
                </a:solidFill>
              </a:rPr>
              <a:t>Școala primară  - prietenoasă copilului</a:t>
            </a:r>
            <a:endParaRPr lang="ro-RO" b="1" dirty="0">
              <a:solidFill>
                <a:srgbClr val="FFFF00"/>
              </a:solidFill>
            </a:endParaRPr>
          </a:p>
        </p:txBody>
      </p:sp>
      <p:sp>
        <p:nvSpPr>
          <p:cNvPr id="8194" name="Substituent conținut 2"/>
          <p:cNvSpPr>
            <a:spLocks noGrp="1"/>
          </p:cNvSpPr>
          <p:nvPr>
            <p:ph idx="1"/>
          </p:nvPr>
        </p:nvSpPr>
        <p:spPr/>
        <p:txBody>
          <a:bodyPr/>
          <a:lstStyle/>
          <a:p>
            <a:r>
              <a:rPr lang="ro-RO" sz="2800" b="1" dirty="0" smtClean="0">
                <a:solidFill>
                  <a:schemeClr val="bg1">
                    <a:lumMod val="95000"/>
                  </a:schemeClr>
                </a:solidFill>
              </a:rPr>
              <a:t>dreptul la educație al oricărui copil din comunitate este respectat, indiferent de statut social, etnie, religie, sex, capacitate intelectuală etc. </a:t>
            </a:r>
          </a:p>
          <a:p>
            <a:r>
              <a:rPr lang="ro-RO" sz="2800" b="1" dirty="0" smtClean="0">
                <a:solidFill>
                  <a:schemeClr val="bg1">
                    <a:lumMod val="95000"/>
                  </a:schemeClr>
                </a:solidFill>
              </a:rPr>
              <a:t> școala dezvoltă mecanisme și activități specifice prin care să creeze un mediu educațional atractiv, în care copiii să se simtă în siguranță fizică și psihică.</a:t>
            </a:r>
            <a:endParaRPr lang="ro-RO" altLang="ru-RU" sz="2800" b="1" dirty="0" smtClean="0">
              <a:solidFill>
                <a:schemeClr val="bg1">
                  <a:lumMod val="95000"/>
                </a:schemeClr>
              </a:solidFill>
            </a:endParaRPr>
          </a:p>
        </p:txBody>
      </p:sp>
    </p:spTree>
  </p:cSld>
  <p:clrMapOvr>
    <a:masterClrMapping/>
  </p:clrMapOvr>
</p:sld>
</file>

<file path=ppt/theme/theme1.xml><?xml version="1.0" encoding="utf-8"?>
<a:theme xmlns:a="http://schemas.openxmlformats.org/drawingml/2006/main" name="CSC(9)">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rticularizare 9">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5E9D54D-C989-4CA2-BE20-BC774520F0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CSC(9)</Template>
  <TotalTime>482</TotalTime>
  <Words>834</Words>
  <Application>Microsoft Office PowerPoint</Application>
  <PresentationFormat>On-screen Show (4:3)</PresentationFormat>
  <Paragraphs>57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CSC(9)</vt:lpstr>
      <vt:lpstr>ÎNVĂŢĂMÂNTUL PRIMAR DIN REPUBLICA MOLDOVA – O ŞANSĂ ACTIVĂ PENTRU TOŢI COPIII ŞI PENTRU FIECARE </vt:lpstr>
      <vt:lpstr>PowerPoint Presentation</vt:lpstr>
      <vt:lpstr>PowerPoint Presentation</vt:lpstr>
      <vt:lpstr>PowerPoint Presentation</vt:lpstr>
      <vt:lpstr>Durata anului de studii</vt:lpstr>
      <vt:lpstr>Misiunea învăţămîntului primar </vt:lpstr>
      <vt:lpstr>Vîrsta copiiilor care învață în învățămîntul primar</vt:lpstr>
      <vt:lpstr>Acces</vt:lpstr>
      <vt:lpstr>Școala primară  - prietenoasă copilului</vt:lpstr>
      <vt:lpstr>Școala primară  - prietenoasă copilului</vt:lpstr>
      <vt:lpstr>PowerPoint Presentation</vt:lpstr>
      <vt:lpstr>Curricula opționale</vt:lpstr>
      <vt:lpstr>Programul activităților extraclasă </vt:lpstr>
      <vt:lpstr>Evaluarea pe proces a elevilor din școala primară</vt:lpstr>
      <vt:lpstr>Evaluarea finală a elevilor din școala primară</vt:lpstr>
      <vt:lpstr>Profilul absolventului claselor primare</vt:lpstr>
      <vt:lpstr>Profilul absolventului claselor primare</vt:lpstr>
      <vt:lpstr>Profilul absolventului claselor primare</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Diapozitivul 1</dc:title>
  <dc:creator>Admin</dc:creator>
  <cp:lastModifiedBy>Computer</cp:lastModifiedBy>
  <cp:revision>64</cp:revision>
  <dcterms:created xsi:type="dcterms:W3CDTF">2011-11-01T03:07:30Z</dcterms:created>
  <dcterms:modified xsi:type="dcterms:W3CDTF">2015-04-23T05:58:12Z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TC030007833</vt:lpwstr>
  </property>
</Properties>
</file>