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5143500" type="screen16x9"/>
  <p:notesSz cx="6858000" cy="9144000"/>
  <p:embeddedFontLst>
    <p:embeddedFont>
      <p:font typeface="Lexend" panose="020B0604020202020204" charset="0"/>
      <p:regular r:id="rId10"/>
      <p:bold r:id="rId11"/>
    </p:embeddedFont>
    <p:embeddedFont>
      <p:font typeface="Nunito" pitchFamily="2" charset="0"/>
      <p:regular r:id="rId12"/>
      <p:bold r:id="rId13"/>
      <p:italic r:id="rId14"/>
      <p:boldItalic r:id="rId1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9" d="100"/>
          <a:sy n="119" d="100"/>
        </p:scale>
        <p:origin x="418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69f5f90b3dea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69f5f90b3dea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db9b9de70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db9b9de70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db9b9de705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db9b9de705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69f5f90b6c32a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69f5f90b6c32a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db9b9de705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3db9b9de705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db9b9de705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3db9b9de705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db9b9de705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3db9b9de705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o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o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4650" y="160350"/>
            <a:ext cx="4626800" cy="46268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4981450" y="787725"/>
            <a:ext cx="4162500" cy="33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spcBef>
                <a:spcPts val="450"/>
              </a:spcBef>
              <a:spcAft>
                <a:spcPts val="450"/>
              </a:spcAft>
              <a:buNone/>
            </a:pPr>
            <a:r>
              <a:rPr lang="ro" sz="4800" b="1">
                <a:solidFill>
                  <a:srgbClr val="0000FF"/>
                </a:solidFill>
                <a:latin typeface="Lexend"/>
                <a:ea typeface="Lexend"/>
                <a:cs typeface="Lexend"/>
                <a:sym typeface="Lexend"/>
              </a:rPr>
              <a:t>Республика Молдова: история с европейскими корнями</a:t>
            </a:r>
            <a:endParaRPr sz="3600" b="1">
              <a:solidFill>
                <a:srgbClr val="0000FF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11700" y="224975"/>
            <a:ext cx="8520600" cy="27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o">
                <a:latin typeface="Nunito"/>
                <a:ea typeface="Nunito"/>
                <a:cs typeface="Nunito"/>
                <a:sym typeface="Nunito"/>
              </a:rPr>
              <a:t>Вы посмотрели прекрасную историю о нашей стране... давайте вместе узнаем, чему она нас научила.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o">
                <a:latin typeface="Nunito"/>
                <a:ea typeface="Nunito"/>
                <a:cs typeface="Nunito"/>
                <a:sym typeface="Nunito"/>
              </a:rPr>
              <a:t>Чтобы организовать наши идеи мы будем работать с </a:t>
            </a:r>
            <a:r>
              <a:rPr lang="ro" i="1">
                <a:solidFill>
                  <a:srgbClr val="0000FF"/>
                </a:solidFill>
                <a:latin typeface="Nunito"/>
                <a:ea typeface="Nunito"/>
                <a:cs typeface="Nunito"/>
                <a:sym typeface="Nunito"/>
              </a:rPr>
              <a:t>умной звездочкой</a:t>
            </a:r>
            <a:endParaRPr i="1">
              <a:solidFill>
                <a:srgbClr val="0000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61" name="Google Shape;61;p14" title="giphy.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709030">
            <a:off x="680846" y="2893434"/>
            <a:ext cx="2015725" cy="2015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body" idx="1"/>
          </p:nvPr>
        </p:nvSpPr>
        <p:spPr>
          <a:xfrm>
            <a:off x="159050" y="1439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900"/>
              <a:buAutoNum type="arabicPeriod"/>
            </a:pPr>
            <a:r>
              <a:rPr lang="ro" sz="1900" b="1" i="1">
                <a:solidFill>
                  <a:srgbClr val="0000FF"/>
                </a:solidFill>
              </a:rPr>
              <a:t>Умная звездочка</a:t>
            </a:r>
            <a:endParaRPr sz="1900" b="1" i="1">
              <a:solidFill>
                <a:srgbClr val="0000FF"/>
              </a:solidFill>
            </a:endParaRPr>
          </a:p>
        </p:txBody>
      </p:sp>
      <p:pic>
        <p:nvPicPr>
          <p:cNvPr id="67" name="Google Shape;67;p15" title="pngtree-happy-star-sticker-on-white-background-clipart-vector-png-image_1596949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70875" y="983675"/>
            <a:ext cx="3429000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5"/>
          <p:cNvSpPr txBox="1"/>
          <p:nvPr/>
        </p:nvSpPr>
        <p:spPr>
          <a:xfrm>
            <a:off x="3473425" y="927700"/>
            <a:ext cx="15903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o" sz="2000">
                <a:solidFill>
                  <a:srgbClr val="6AA84F"/>
                </a:solidFill>
              </a:rPr>
              <a:t>⭐ Кто? </a:t>
            </a:r>
            <a:endParaRPr sz="2000">
              <a:solidFill>
                <a:srgbClr val="6AA84F"/>
              </a:solidFill>
            </a:endParaRPr>
          </a:p>
        </p:txBody>
      </p:sp>
      <p:sp>
        <p:nvSpPr>
          <p:cNvPr id="69" name="Google Shape;69;p15"/>
          <p:cNvSpPr txBox="1"/>
          <p:nvPr/>
        </p:nvSpPr>
        <p:spPr>
          <a:xfrm>
            <a:off x="5366625" y="2001025"/>
            <a:ext cx="1305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o" sz="2000">
                <a:solidFill>
                  <a:srgbClr val="FF9900"/>
                </a:solidFill>
              </a:rPr>
              <a:t>⭐Что? </a:t>
            </a:r>
            <a:endParaRPr sz="2000">
              <a:solidFill>
                <a:srgbClr val="FF9900"/>
              </a:solidFill>
            </a:endParaRPr>
          </a:p>
        </p:txBody>
      </p:sp>
      <p:sp>
        <p:nvSpPr>
          <p:cNvPr id="70" name="Google Shape;70;p15"/>
          <p:cNvSpPr txBox="1"/>
          <p:nvPr/>
        </p:nvSpPr>
        <p:spPr>
          <a:xfrm>
            <a:off x="4885150" y="3913900"/>
            <a:ext cx="14115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o" sz="2000">
                <a:solidFill>
                  <a:srgbClr val="E06666"/>
                </a:solidFill>
              </a:rPr>
              <a:t>⭐Где? </a:t>
            </a:r>
            <a:endParaRPr sz="2000">
              <a:solidFill>
                <a:srgbClr val="E06666"/>
              </a:solidFill>
            </a:endParaRPr>
          </a:p>
        </p:txBody>
      </p:sp>
      <p:sp>
        <p:nvSpPr>
          <p:cNvPr id="71" name="Google Shape;71;p15"/>
          <p:cNvSpPr txBox="1"/>
          <p:nvPr/>
        </p:nvSpPr>
        <p:spPr>
          <a:xfrm>
            <a:off x="1890650" y="3913900"/>
            <a:ext cx="1305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o" sz="2000">
                <a:solidFill>
                  <a:srgbClr val="9900FF"/>
                </a:solidFill>
              </a:rPr>
              <a:t>⭐ Как? </a:t>
            </a:r>
            <a:endParaRPr sz="2000">
              <a:solidFill>
                <a:srgbClr val="9900FF"/>
              </a:solidFill>
            </a:endParaRPr>
          </a:p>
        </p:txBody>
      </p:sp>
      <p:sp>
        <p:nvSpPr>
          <p:cNvPr id="72" name="Google Shape;72;p15"/>
          <p:cNvSpPr txBox="1"/>
          <p:nvPr/>
        </p:nvSpPr>
        <p:spPr>
          <a:xfrm>
            <a:off x="964975" y="2149000"/>
            <a:ext cx="15903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o" sz="2000">
                <a:solidFill>
                  <a:srgbClr val="FF00FF"/>
                </a:solidFill>
              </a:rPr>
              <a:t>⭐Почему? </a:t>
            </a:r>
            <a:endParaRPr sz="2000">
              <a:solidFill>
                <a:srgbClr val="FF00FF"/>
              </a:solidFill>
            </a:endParaRPr>
          </a:p>
        </p:txBody>
      </p:sp>
      <p:sp>
        <p:nvSpPr>
          <p:cNvPr id="73" name="Google Shape;73;p15"/>
          <p:cNvSpPr/>
          <p:nvPr/>
        </p:nvSpPr>
        <p:spPr>
          <a:xfrm>
            <a:off x="6895575" y="110375"/>
            <a:ext cx="2148900" cy="46269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0000FF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0000FF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o" sz="2000" b="1">
                <a:solidFill>
                  <a:srgbClr val="0000FF"/>
                </a:solidFill>
                <a:latin typeface="Nunito"/>
                <a:ea typeface="Nunito"/>
                <a:cs typeface="Nunito"/>
                <a:sym typeface="Nunito"/>
              </a:rPr>
              <a:t>Примеры:</a:t>
            </a:r>
            <a:endParaRPr sz="2000" b="1">
              <a:solidFill>
                <a:srgbClr val="0000FF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00" b="1">
              <a:solidFill>
                <a:srgbClr val="0000FF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o" b="1">
                <a:solidFill>
                  <a:srgbClr val="38761D"/>
                </a:solidFill>
              </a:rPr>
              <a:t>О ком </a:t>
            </a:r>
            <a:r>
              <a:rPr lang="ro" b="1"/>
              <a:t>мы слышали в фильме?</a:t>
            </a:r>
            <a:endParaRPr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o" b="1">
                <a:solidFill>
                  <a:srgbClr val="FF9900"/>
                </a:solidFill>
              </a:rPr>
              <a:t>Что</a:t>
            </a:r>
            <a:r>
              <a:rPr lang="ro" b="1"/>
              <a:t> мы узнали о Республике Молдова?</a:t>
            </a:r>
            <a:endParaRPr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o" b="1">
                <a:solidFill>
                  <a:srgbClr val="FF0000"/>
                </a:solidFill>
              </a:rPr>
              <a:t>Где</a:t>
            </a:r>
            <a:r>
              <a:rPr lang="ro" b="1"/>
              <a:t> расположена Республика Молдова?</a:t>
            </a:r>
            <a:endParaRPr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o" b="1">
                <a:solidFill>
                  <a:srgbClr val="9900FF"/>
                </a:solidFill>
              </a:rPr>
              <a:t>Как</a:t>
            </a:r>
            <a:r>
              <a:rPr lang="ro" b="1"/>
              <a:t> мы можем доказать, что мы европейцы?</a:t>
            </a:r>
            <a:endParaRPr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o" b="1">
                <a:solidFill>
                  <a:srgbClr val="FF00FF"/>
                </a:solidFill>
              </a:rPr>
              <a:t>Почему </a:t>
            </a:r>
            <a:r>
              <a:rPr lang="ro" b="1"/>
              <a:t>мы хотим быть частью европейской семьи?</a:t>
            </a:r>
            <a:endParaRPr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/>
          <p:nvPr/>
        </p:nvSpPr>
        <p:spPr>
          <a:xfrm>
            <a:off x="3748425" y="0"/>
            <a:ext cx="5260800" cy="51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spcBef>
                <a:spcPts val="450"/>
              </a:spcBef>
              <a:spcAft>
                <a:spcPts val="0"/>
              </a:spcAft>
              <a:buNone/>
            </a:pPr>
            <a:r>
              <a:rPr lang="ro" sz="2100" b="1">
                <a:solidFill>
                  <a:srgbClr val="2B4C7E"/>
                </a:solidFill>
                <a:latin typeface="Nunito"/>
                <a:ea typeface="Nunito"/>
                <a:cs typeface="Nunito"/>
                <a:sym typeface="Nunito"/>
              </a:rPr>
              <a:t>2. </a:t>
            </a:r>
            <a:r>
              <a:rPr lang="ro" sz="21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🌳</a:t>
            </a:r>
            <a:r>
              <a:rPr lang="ro" sz="2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ro" sz="2500" b="1">
                <a:solidFill>
                  <a:srgbClr val="38761D"/>
                </a:solidFill>
                <a:latin typeface="Nunito"/>
                <a:ea typeface="Nunito"/>
                <a:cs typeface="Nunito"/>
                <a:sym typeface="Nunito"/>
              </a:rPr>
              <a:t>Я европеец!</a:t>
            </a:r>
            <a:endParaRPr sz="2500" b="1">
              <a:solidFill>
                <a:srgbClr val="38761D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ctr" rtl="0">
              <a:spcBef>
                <a:spcPts val="450"/>
              </a:spcBef>
              <a:spcAft>
                <a:spcPts val="0"/>
              </a:spcAft>
              <a:buNone/>
            </a:pPr>
            <a:r>
              <a:rPr lang="ro" sz="13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(</a:t>
            </a:r>
            <a:r>
              <a:rPr lang="ro" sz="1300" b="1" i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Заполните пробелы соответствующими словами)</a:t>
            </a:r>
            <a:endParaRPr sz="1300" b="1" i="1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ctr" rtl="0"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 b="1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ctr" rtl="0"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 b="1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ctr" rtl="0">
              <a:spcBef>
                <a:spcPts val="450"/>
              </a:spcBef>
              <a:spcAft>
                <a:spcPts val="450"/>
              </a:spcAft>
              <a:buNone/>
            </a:pPr>
            <a:endParaRPr sz="2100" b="1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9" name="Google Shape;79;p16"/>
          <p:cNvSpPr txBox="1"/>
          <p:nvPr/>
        </p:nvSpPr>
        <p:spPr>
          <a:xfrm>
            <a:off x="285750" y="857250"/>
            <a:ext cx="4572000" cy="14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360"/>
              </a:spcBef>
              <a:spcAft>
                <a:spcPts val="360"/>
              </a:spcAft>
              <a:buNone/>
            </a:pPr>
            <a:endParaRPr sz="1980">
              <a:solidFill>
                <a:srgbClr val="1E2D3D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80" name="Google Shape;80;p16"/>
          <p:cNvSpPr txBox="1"/>
          <p:nvPr/>
        </p:nvSpPr>
        <p:spPr>
          <a:xfrm>
            <a:off x="-33750" y="0"/>
            <a:ext cx="3723300" cy="5134800"/>
          </a:xfrm>
          <a:prstGeom prst="rect">
            <a:avLst/>
          </a:prstGeom>
          <a:noFill/>
          <a:ln w="1905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o">
                <a:solidFill>
                  <a:schemeClr val="dk1"/>
                </a:solidFill>
              </a:rPr>
              <a:t>Меня зовут _____, и я из Республики____.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o">
                <a:solidFill>
                  <a:schemeClr val="dk1"/>
                </a:solidFill>
              </a:rPr>
              <a:t>Моя страна является частью ________ и имеет богатую историю и культуру.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o">
                <a:solidFill>
                  <a:schemeClr val="dk1"/>
                </a:solidFill>
              </a:rPr>
              <a:t>Я европеец, потому что говорю на языке _____, который является ____________ языком. Я также уважаю важные ценности, такие как __________, _________ и ______.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o">
                <a:solidFill>
                  <a:schemeClr val="dk1"/>
                </a:solidFill>
              </a:rPr>
              <a:t>В истории моей страны были особенные люди, такие как ________ и _________, которые проявили ___________ и ______.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o">
                <a:solidFill>
                  <a:schemeClr val="dk1"/>
                </a:solidFill>
              </a:rPr>
              <a:t>Республика Молдова связана с другими европейскими странами, такими как ___________, _________ и ___________.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o">
                <a:solidFill>
                  <a:schemeClr val="dk1"/>
                </a:solidFill>
              </a:rPr>
              <a:t>Я  ________ ребенок, и я показываю это, когда ________ и _______ тех, кто меня окружает.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81" name="Google Shape;81;p16"/>
          <p:cNvSpPr txBox="1"/>
          <p:nvPr/>
        </p:nvSpPr>
        <p:spPr>
          <a:xfrm>
            <a:off x="3560525" y="4227500"/>
            <a:ext cx="5536500" cy="785100"/>
          </a:xfrm>
          <a:prstGeom prst="rect">
            <a:avLst/>
          </a:prstGeom>
          <a:solidFill>
            <a:srgbClr val="FFE599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o" sz="1300" b="1" i="1">
                <a:latin typeface="Nunito"/>
                <a:ea typeface="Nunito"/>
                <a:cs typeface="Nunito"/>
                <a:sym typeface="Nunito"/>
              </a:rPr>
              <a:t>Молдова, Европы, уважение, латинским, уважаю, мир, помогаю, Штефан чел Маре, румынском, Румыния, мужество, мудрость, Италия, Франция, европейский, помощь, Димитрие Кантемир</a:t>
            </a:r>
            <a:endParaRPr sz="1300" b="1" i="1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82" name="Google Shape;8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89682" y="810277"/>
            <a:ext cx="5202225" cy="3468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/>
          <p:nvPr/>
        </p:nvSpPr>
        <p:spPr>
          <a:xfrm>
            <a:off x="0" y="2870025"/>
            <a:ext cx="4085400" cy="2062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o" sz="1600" b="1">
                <a:solidFill>
                  <a:srgbClr val="0000FF"/>
                </a:solidFill>
                <a:latin typeface="Nunito"/>
                <a:ea typeface="Nunito"/>
                <a:cs typeface="Nunito"/>
                <a:sym typeface="Nunito"/>
              </a:rPr>
              <a:t>Посмотрите на эту стену! Она сделана не из камня, а из ваших ценностей и мыслей.</a:t>
            </a:r>
            <a:endParaRPr sz="1600" b="1">
              <a:solidFill>
                <a:srgbClr val="0000FF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o" sz="1600" b="1">
                <a:solidFill>
                  <a:srgbClr val="0000FF"/>
                </a:solidFill>
                <a:latin typeface="Nunito"/>
                <a:ea typeface="Nunito"/>
                <a:cs typeface="Nunito"/>
                <a:sym typeface="Nunito"/>
              </a:rPr>
              <a:t>Она показывает, что нас объединяют уважение, доброта и стремление жить в мире. Так мы вместе строим будущее Республики Молдова в Европе.</a:t>
            </a:r>
            <a:endParaRPr sz="1700">
              <a:solidFill>
                <a:srgbClr val="0000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8" name="Google Shape;88;p17"/>
          <p:cNvSpPr txBox="1"/>
          <p:nvPr/>
        </p:nvSpPr>
        <p:spPr>
          <a:xfrm>
            <a:off x="0" y="0"/>
            <a:ext cx="9105600" cy="3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lang="ro" sz="20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🧱 </a:t>
            </a:r>
            <a:r>
              <a:rPr lang="ro" sz="2000" b="1">
                <a:solidFill>
                  <a:srgbClr val="FF00FF"/>
                </a:solidFill>
                <a:latin typeface="Nunito"/>
                <a:ea typeface="Nunito"/>
                <a:cs typeface="Nunito"/>
                <a:sym typeface="Nunito"/>
              </a:rPr>
              <a:t>3: Стена европейских ценностей</a:t>
            </a:r>
            <a:endParaRPr sz="2000" b="1">
              <a:solidFill>
                <a:srgbClr val="FF00FF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Char char="●"/>
            </a:pPr>
            <a:r>
              <a:rPr lang="ro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Дорогие дети, у каждого из вас есть цветной лист бумаги с нарисованным на нем «кирпичиком».</a:t>
            </a:r>
            <a:endParaRPr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Char char="●"/>
            </a:pPr>
            <a:r>
              <a:rPr lang="ro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 этом кирпичике, пожалуйста, напишите ценность или что-то важное, что, по вашему мнению, связывает нас, Республику Молдова, с Европой.</a:t>
            </a:r>
            <a:endParaRPr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Char char="●"/>
            </a:pPr>
            <a:r>
              <a:rPr lang="ro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Это может быть слово, например: уважение, мир, помощь, дружба или любая другая прекрасная идея, которая вам придет в голову.</a:t>
            </a:r>
            <a:endParaRPr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Char char="●"/>
            </a:pPr>
            <a:r>
              <a:rPr lang="ro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После того, как вы напишете, подойдите по                                                                                                              очереди и прикрепите свои кирпичики на                                                                                                         доску один рядом с другим, чтобы вместе                                                                                                       построить стену.</a:t>
            </a:r>
            <a:endParaRPr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5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89" name="Google Shape;8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85361" y="1660492"/>
            <a:ext cx="5043727" cy="3413425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/>
          <p:nvPr/>
        </p:nvSpPr>
        <p:spPr>
          <a:xfrm>
            <a:off x="140925" y="331975"/>
            <a:ext cx="4491900" cy="1986000"/>
          </a:xfrm>
          <a:prstGeom prst="roundRect">
            <a:avLst>
              <a:gd name="adj" fmla="val 16667"/>
            </a:avLst>
          </a:prstGeom>
          <a:solidFill>
            <a:srgbClr val="FAEFDA"/>
          </a:solidFill>
          <a:ln w="17525" cap="flat" cmpd="sng">
            <a:solidFill>
              <a:srgbClr val="573B06">
                <a:alpha val="20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6150" tIns="126150" rIns="126150" bIns="1261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32"/>
          </a:p>
        </p:txBody>
      </p:sp>
      <p:sp>
        <p:nvSpPr>
          <p:cNvPr id="95" name="Google Shape;95;p18"/>
          <p:cNvSpPr txBox="1"/>
          <p:nvPr/>
        </p:nvSpPr>
        <p:spPr>
          <a:xfrm>
            <a:off x="61075" y="326850"/>
            <a:ext cx="421500" cy="69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o" sz="2160">
                <a:solidFill>
                  <a:srgbClr val="573B06"/>
                </a:solidFill>
              </a:rPr>
              <a:t>🔑</a:t>
            </a:r>
            <a:endParaRPr sz="2160">
              <a:solidFill>
                <a:srgbClr val="573B06"/>
              </a:solidFill>
            </a:endParaRPr>
          </a:p>
        </p:txBody>
      </p:sp>
      <p:sp>
        <p:nvSpPr>
          <p:cNvPr id="96" name="Google Shape;96;p18"/>
          <p:cNvSpPr txBox="1"/>
          <p:nvPr/>
        </p:nvSpPr>
        <p:spPr>
          <a:xfrm>
            <a:off x="378125" y="395450"/>
            <a:ext cx="4142100" cy="20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6150" tIns="126150" rIns="126150" bIns="126150" anchor="t" anchorCtr="0">
            <a:noAutofit/>
          </a:bodyPr>
          <a:lstStyle/>
          <a:p>
            <a:pPr marL="0" marR="0" lvl="0" indent="0" algn="l" rtl="0">
              <a:spcBef>
                <a:spcPts val="497"/>
              </a:spcBef>
              <a:spcAft>
                <a:spcPts val="497"/>
              </a:spcAft>
              <a:buNone/>
            </a:pPr>
            <a:r>
              <a:rPr lang="ro" sz="2800" b="1" dirty="0">
                <a:solidFill>
                  <a:srgbClr val="573B06"/>
                </a:solidFill>
                <a:latin typeface="Lexend"/>
                <a:ea typeface="Lexend"/>
                <a:cs typeface="Lexend"/>
                <a:sym typeface="Lexend"/>
              </a:rPr>
              <a:t>Европа</a:t>
            </a:r>
            <a:r>
              <a:rPr lang="ro" sz="2800" dirty="0">
                <a:solidFill>
                  <a:srgbClr val="573B06"/>
                </a:solidFill>
                <a:latin typeface="Lexend"/>
                <a:ea typeface="Lexend"/>
                <a:cs typeface="Lexend"/>
                <a:sym typeface="Lexend"/>
              </a:rPr>
              <a:t> — это не просто континент, а </a:t>
            </a:r>
            <a:r>
              <a:rPr lang="ro" sz="2800" dirty="0">
                <a:solidFill>
                  <a:srgbClr val="0000FF"/>
                </a:solidFill>
                <a:latin typeface="Lexend"/>
                <a:ea typeface="Lexend"/>
                <a:cs typeface="Lexend"/>
                <a:sym typeface="Lexend"/>
              </a:rPr>
              <a:t>большая семья друзей</a:t>
            </a:r>
            <a:r>
              <a:rPr lang="ro" sz="2800" dirty="0">
                <a:solidFill>
                  <a:srgbClr val="573B06"/>
                </a:solidFill>
                <a:latin typeface="Lexend"/>
                <a:ea typeface="Lexend"/>
                <a:cs typeface="Lexend"/>
                <a:sym typeface="Lexend"/>
              </a:rPr>
              <a:t>.</a:t>
            </a:r>
            <a:endParaRPr sz="2800" dirty="0">
              <a:solidFill>
                <a:srgbClr val="573B06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97" name="Google Shape;9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23329" y="0"/>
            <a:ext cx="4010225" cy="4189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4175" y="2317975"/>
            <a:ext cx="3767357" cy="2825526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8"/>
          <p:cNvSpPr/>
          <p:nvPr/>
        </p:nvSpPr>
        <p:spPr>
          <a:xfrm>
            <a:off x="4388475" y="4373150"/>
            <a:ext cx="4280400" cy="6903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31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o" sz="2300" b="1">
                <a:latin typeface="Nunito"/>
                <a:ea typeface="Nunito"/>
                <a:cs typeface="Nunito"/>
                <a:sym typeface="Nunito"/>
              </a:rPr>
              <a:t>Наши корни и мечты связаны с Европой.</a:t>
            </a:r>
            <a:endParaRPr sz="2300" b="1"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98472" y="17897"/>
            <a:ext cx="3877852" cy="206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5001" y="3012125"/>
            <a:ext cx="3778698" cy="2007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7612441" y="2628364"/>
            <a:ext cx="1820177" cy="1223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3680745" cy="270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98475" y="2103930"/>
            <a:ext cx="4112701" cy="29702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401</Words>
  <Application>Microsoft Office PowerPoint</Application>
  <PresentationFormat>Expunere pe ecran (16:9)</PresentationFormat>
  <Paragraphs>43</Paragraphs>
  <Slides>7</Slides>
  <Notes>7</Notes>
  <HiddenSlides>0</HiddenSlides>
  <MMClips>0</MMClips>
  <ScaleCrop>false</ScaleCrop>
  <HeadingPairs>
    <vt:vector size="6" baseType="variant">
      <vt:variant>
        <vt:lpstr>Fonturi utilizate</vt:lpstr>
      </vt:variant>
      <vt:variant>
        <vt:i4>4</vt:i4>
      </vt:variant>
      <vt:variant>
        <vt:lpstr>Temă</vt:lpstr>
      </vt:variant>
      <vt:variant>
        <vt:i4>1</vt:i4>
      </vt:variant>
      <vt:variant>
        <vt:lpstr>Titluri diapozitive</vt:lpstr>
      </vt:variant>
      <vt:variant>
        <vt:i4>7</vt:i4>
      </vt:variant>
    </vt:vector>
  </HeadingPairs>
  <TitlesOfParts>
    <vt:vector size="12" baseType="lpstr">
      <vt:lpstr>Lexend</vt:lpstr>
      <vt:lpstr>Times New Roman</vt:lpstr>
      <vt:lpstr>Nunito</vt:lpstr>
      <vt:lpstr>Arial</vt:lpstr>
      <vt:lpstr>Simple Light</vt:lpstr>
      <vt:lpstr>Prezentare PowerPoint</vt:lpstr>
      <vt:lpstr>Вы посмотрели прекрасную историю о нашей стране... давайте вместе узнаем, чему она нас научила.  Чтобы организовать наши идеи мы будем работать с умной звездочкой</vt:lpstr>
      <vt:lpstr>Prezentare PowerPoint</vt:lpstr>
      <vt:lpstr>Prezentare PowerPoint</vt:lpstr>
      <vt:lpstr>Prezentare PowerPoint</vt:lpstr>
      <vt:lpstr>Prezentare PowerPoint</vt:lpstr>
      <vt:lpstr>Prezentare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Valentina Olaru</cp:lastModifiedBy>
  <cp:revision>1</cp:revision>
  <dcterms:modified xsi:type="dcterms:W3CDTF">2026-05-07T06:29:35Z</dcterms:modified>
</cp:coreProperties>
</file>